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3"/>
  </p:notesMasterIdLst>
  <p:handoutMasterIdLst>
    <p:handoutMasterId r:id="rId24"/>
  </p:handoutMasterIdLst>
  <p:sldIdLst>
    <p:sldId id="572" r:id="rId2"/>
    <p:sldId id="711" r:id="rId3"/>
    <p:sldId id="739" r:id="rId4"/>
    <p:sldId id="740" r:id="rId5"/>
    <p:sldId id="741" r:id="rId6"/>
    <p:sldId id="742" r:id="rId7"/>
    <p:sldId id="716" r:id="rId8"/>
    <p:sldId id="747" r:id="rId9"/>
    <p:sldId id="748" r:id="rId10"/>
    <p:sldId id="727" r:id="rId11"/>
    <p:sldId id="749" r:id="rId12"/>
    <p:sldId id="750" r:id="rId13"/>
    <p:sldId id="743" r:id="rId14"/>
    <p:sldId id="746" r:id="rId15"/>
    <p:sldId id="744" r:id="rId16"/>
    <p:sldId id="720" r:id="rId17"/>
    <p:sldId id="751" r:id="rId18"/>
    <p:sldId id="721" r:id="rId19"/>
    <p:sldId id="745" r:id="rId20"/>
    <p:sldId id="706" r:id="rId21"/>
    <p:sldId id="571" r:id="rId22"/>
  </p:sldIdLst>
  <p:sldSz cx="9144000" cy="6858000" type="screen4x3"/>
  <p:notesSz cx="6400800" cy="8686800"/>
  <p:defaultTextStyle>
    <a:defPPr>
      <a:defRPr lang="en-US"/>
    </a:defPPr>
    <a:lvl1pPr algn="l" rtl="0" eaLnBrk="0" fontAlgn="base" hangingPunct="0">
      <a:spcBef>
        <a:spcPct val="0"/>
      </a:spcBef>
      <a:spcAft>
        <a:spcPct val="0"/>
      </a:spcAft>
      <a:defRPr sz="2400"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guide id="3" orient="horz" pos="2736">
          <p15:clr>
            <a:srgbClr val="A4A3A4"/>
          </p15:clr>
        </p15:guide>
        <p15:guide id="4" pos="20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FFFFFF"/>
    <a:srgbClr val="CC0000"/>
    <a:srgbClr val="FF9933"/>
    <a:srgbClr val="CC00CC"/>
    <a:srgbClr val="FFFF66"/>
    <a:srgbClr val="FFFF99"/>
    <a:srgbClr val="FFCC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1" autoAdjust="0"/>
    <p:restoredTop sz="73950" autoAdjust="0"/>
  </p:normalViewPr>
  <p:slideViewPr>
    <p:cSldViewPr>
      <p:cViewPr varScale="1">
        <p:scale>
          <a:sx n="64" d="100"/>
          <a:sy n="64" d="100"/>
        </p:scale>
        <p:origin x="-2002" y="-67"/>
      </p:cViewPr>
      <p:guideLst>
        <p:guide orient="horz" pos="2160"/>
        <p:guide pos="2880"/>
      </p:guideLst>
    </p:cSldViewPr>
  </p:slideViewPr>
  <p:outlineViewPr>
    <p:cViewPr>
      <p:scale>
        <a:sx n="33" d="100"/>
        <a:sy n="33" d="100"/>
      </p:scale>
      <p:origin x="0" y="23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2" d="100"/>
          <a:sy n="52" d="100"/>
        </p:scale>
        <p:origin x="-2952" y="-108"/>
      </p:cViewPr>
      <p:guideLst>
        <p:guide orient="horz" pos="2928"/>
        <p:guide orient="horz" pos="2736"/>
        <p:guide pos="2208"/>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16.wmf"/><Relationship Id="rId1" Type="http://schemas.openxmlformats.org/officeDocument/2006/relationships/image" Target="../media/image21.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6" name="Rectangle 4"/>
          <p:cNvSpPr>
            <a:spLocks noGrp="1" noChangeArrowheads="1"/>
          </p:cNvSpPr>
          <p:nvPr>
            <p:ph type="ftr" sz="quarter" idx="2"/>
          </p:nvPr>
        </p:nvSpPr>
        <p:spPr bwMode="auto">
          <a:xfrm>
            <a:off x="1" y="8252164"/>
            <a:ext cx="2774259" cy="434637"/>
          </a:xfrm>
          <a:prstGeom prst="rect">
            <a:avLst/>
          </a:prstGeom>
          <a:noFill/>
          <a:ln w="9525">
            <a:noFill/>
            <a:miter lim="800000"/>
            <a:headEnd/>
            <a:tailEnd/>
          </a:ln>
          <a:effectLst/>
        </p:spPr>
        <p:txBody>
          <a:bodyPr vert="horz" wrap="square" lIns="86203" tIns="43101" rIns="86203" bIns="43101" numCol="1" anchor="b" anchorCtr="0" compatLnSpc="1">
            <a:prstTxWarp prst="textNoShape">
              <a:avLst/>
            </a:prstTxWarp>
          </a:bodyPr>
          <a:lstStyle>
            <a:lvl1pPr defTabSz="862111" eaLnBrk="1" hangingPunct="1">
              <a:defRPr sz="1100">
                <a:latin typeface="Times New Roman" pitchFamily="18" charset="0"/>
                <a:ea typeface="+mn-ea"/>
              </a:defRPr>
            </a:lvl1pPr>
          </a:lstStyle>
          <a:p>
            <a:pPr>
              <a:defRPr/>
            </a:pPr>
            <a:endParaRPr lang="en-US" altLang="zh-CN"/>
          </a:p>
        </p:txBody>
      </p:sp>
      <p:sp>
        <p:nvSpPr>
          <p:cNvPr id="28677" name="Rectangle 5"/>
          <p:cNvSpPr>
            <a:spLocks noGrp="1" noChangeArrowheads="1"/>
          </p:cNvSpPr>
          <p:nvPr>
            <p:ph type="sldNum" sz="quarter" idx="3"/>
          </p:nvPr>
        </p:nvSpPr>
        <p:spPr bwMode="auto">
          <a:xfrm>
            <a:off x="3626541" y="8252164"/>
            <a:ext cx="2774259" cy="434637"/>
          </a:xfrm>
          <a:prstGeom prst="rect">
            <a:avLst/>
          </a:prstGeom>
          <a:noFill/>
          <a:ln w="9525">
            <a:noFill/>
            <a:miter lim="800000"/>
            <a:headEnd/>
            <a:tailEnd/>
          </a:ln>
          <a:effectLst/>
        </p:spPr>
        <p:txBody>
          <a:bodyPr vert="horz" wrap="square" lIns="86203" tIns="43101" rIns="86203" bIns="43101" numCol="1" anchor="b" anchorCtr="0" compatLnSpc="1">
            <a:prstTxWarp prst="textNoShape">
              <a:avLst/>
            </a:prstTxWarp>
          </a:bodyPr>
          <a:lstStyle>
            <a:lvl1pPr algn="r" defTabSz="862111" eaLnBrk="1" hangingPunct="1">
              <a:defRPr sz="1100">
                <a:latin typeface="Times New Roman" pitchFamily="18" charset="0"/>
                <a:ea typeface="宋体" charset="-122"/>
              </a:defRPr>
            </a:lvl1pPr>
          </a:lstStyle>
          <a:p>
            <a:pPr>
              <a:defRPr/>
            </a:pPr>
            <a:fld id="{273BC4CD-19B4-4691-9260-3CC5D2D731C1}" type="slidenum">
              <a:rPr lang="zh-CN" altLang="en-US"/>
              <a:pPr>
                <a:defRPr/>
              </a:pPr>
              <a:t>‹#›</a:t>
            </a:fld>
            <a:endParaRPr lang="en-US" altLang="zh-CN"/>
          </a:p>
        </p:txBody>
      </p:sp>
      <p:sp>
        <p:nvSpPr>
          <p:cNvPr id="6" name="日期占位符 5"/>
          <p:cNvSpPr>
            <a:spLocks noGrp="1"/>
          </p:cNvSpPr>
          <p:nvPr>
            <p:ph type="dt" sz="quarter" idx="1"/>
          </p:nvPr>
        </p:nvSpPr>
        <p:spPr>
          <a:xfrm>
            <a:off x="3625092" y="1"/>
            <a:ext cx="2774259" cy="434637"/>
          </a:xfrm>
          <a:prstGeom prst="rect">
            <a:avLst/>
          </a:prstGeom>
        </p:spPr>
        <p:txBody>
          <a:bodyPr vert="horz" lIns="84596" tIns="42298" rIns="84596" bIns="42298" rtlCol="0"/>
          <a:lstStyle>
            <a:lvl1pPr algn="r" eaLnBrk="1" hangingPunct="1">
              <a:defRPr sz="1100">
                <a:latin typeface="Arial" charset="0"/>
                <a:ea typeface="宋体" pitchFamily="2" charset="-122"/>
              </a:defRPr>
            </a:lvl1pPr>
          </a:lstStyle>
          <a:p>
            <a:pPr>
              <a:defRPr/>
            </a:pPr>
            <a:fld id="{BF900FBA-98B4-4796-A66C-48BA58A38451}" type="datetimeFigureOut">
              <a:rPr lang="zh-CN" altLang="en-US"/>
              <a:pPr>
                <a:defRPr/>
              </a:pPr>
              <a:t>2018/4/23</a:t>
            </a:fld>
            <a:endParaRPr lang="zh-CN" altLang="en-US"/>
          </a:p>
        </p:txBody>
      </p:sp>
    </p:spTree>
    <p:extLst>
      <p:ext uri="{BB962C8B-B14F-4D97-AF65-F5344CB8AC3E}">
        <p14:creationId xmlns:p14="http://schemas.microsoft.com/office/powerpoint/2010/main" val="3860522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1" y="1"/>
            <a:ext cx="2774259" cy="434637"/>
          </a:xfrm>
          <a:prstGeom prst="rect">
            <a:avLst/>
          </a:prstGeom>
          <a:noFill/>
          <a:ln w="9525">
            <a:noFill/>
            <a:miter lim="800000"/>
            <a:headEnd/>
            <a:tailEnd/>
          </a:ln>
          <a:effectLst/>
        </p:spPr>
        <p:txBody>
          <a:bodyPr vert="horz" wrap="square" lIns="84596" tIns="42298" rIns="84596" bIns="42298" numCol="1" anchor="t" anchorCtr="0" compatLnSpc="1">
            <a:prstTxWarp prst="textNoShape">
              <a:avLst/>
            </a:prstTxWarp>
          </a:bodyPr>
          <a:lstStyle>
            <a:lvl1pPr eaLnBrk="1" hangingPunct="1">
              <a:defRPr sz="1100">
                <a:latin typeface="Times New Roman" pitchFamily="18" charset="0"/>
                <a:ea typeface="+mn-ea"/>
              </a:defRPr>
            </a:lvl1pPr>
          </a:lstStyle>
          <a:p>
            <a:pPr>
              <a:defRPr/>
            </a:pPr>
            <a:endParaRPr lang="zh-CN" altLang="en-US"/>
          </a:p>
        </p:txBody>
      </p:sp>
      <p:sp>
        <p:nvSpPr>
          <p:cNvPr id="256003" name="Rectangle 3"/>
          <p:cNvSpPr>
            <a:spLocks noGrp="1" noChangeArrowheads="1"/>
          </p:cNvSpPr>
          <p:nvPr>
            <p:ph type="dt" idx="1"/>
          </p:nvPr>
        </p:nvSpPr>
        <p:spPr bwMode="auto">
          <a:xfrm>
            <a:off x="3625092" y="1"/>
            <a:ext cx="2774259" cy="434637"/>
          </a:xfrm>
          <a:prstGeom prst="rect">
            <a:avLst/>
          </a:prstGeom>
          <a:noFill/>
          <a:ln w="9525">
            <a:noFill/>
            <a:miter lim="800000"/>
            <a:headEnd/>
            <a:tailEnd/>
          </a:ln>
          <a:effectLst/>
        </p:spPr>
        <p:txBody>
          <a:bodyPr vert="horz" wrap="square" lIns="84596" tIns="42298" rIns="84596" bIns="42298" numCol="1" anchor="t" anchorCtr="0" compatLnSpc="1">
            <a:prstTxWarp prst="textNoShape">
              <a:avLst/>
            </a:prstTxWarp>
          </a:bodyPr>
          <a:lstStyle>
            <a:lvl1pPr algn="r" eaLnBrk="1" hangingPunct="1">
              <a:defRPr sz="1100">
                <a:latin typeface="Times New Roman" pitchFamily="18" charset="0"/>
                <a:ea typeface="+mn-ea"/>
              </a:defRPr>
            </a:lvl1pPr>
          </a:lstStyle>
          <a:p>
            <a:pPr>
              <a:defRPr/>
            </a:pPr>
            <a:endParaRPr lang="en-US" altLang="zh-CN"/>
          </a:p>
        </p:txBody>
      </p:sp>
      <p:sp>
        <p:nvSpPr>
          <p:cNvPr id="9220"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p:spPr>
      </p:sp>
      <p:sp>
        <p:nvSpPr>
          <p:cNvPr id="256005" name="Rectangle 5"/>
          <p:cNvSpPr>
            <a:spLocks noGrp="1" noChangeArrowheads="1"/>
          </p:cNvSpPr>
          <p:nvPr>
            <p:ph type="body" sz="quarter" idx="3"/>
          </p:nvPr>
        </p:nvSpPr>
        <p:spPr bwMode="auto">
          <a:xfrm>
            <a:off x="640660" y="4126824"/>
            <a:ext cx="5119481" cy="3908764"/>
          </a:xfrm>
          <a:prstGeom prst="rect">
            <a:avLst/>
          </a:prstGeom>
          <a:noFill/>
          <a:ln w="9525">
            <a:noFill/>
            <a:miter lim="800000"/>
            <a:headEnd/>
            <a:tailEnd/>
          </a:ln>
          <a:effectLst/>
        </p:spPr>
        <p:txBody>
          <a:bodyPr vert="horz" wrap="square" lIns="84596" tIns="42298" rIns="84596" bIns="42298"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56006" name="Rectangle 6"/>
          <p:cNvSpPr>
            <a:spLocks noGrp="1" noChangeArrowheads="1"/>
          </p:cNvSpPr>
          <p:nvPr>
            <p:ph type="ftr" sz="quarter" idx="4"/>
          </p:nvPr>
        </p:nvSpPr>
        <p:spPr bwMode="auto">
          <a:xfrm>
            <a:off x="1" y="8250680"/>
            <a:ext cx="2774259" cy="434637"/>
          </a:xfrm>
          <a:prstGeom prst="rect">
            <a:avLst/>
          </a:prstGeom>
          <a:noFill/>
          <a:ln w="9525">
            <a:noFill/>
            <a:miter lim="800000"/>
            <a:headEnd/>
            <a:tailEnd/>
          </a:ln>
          <a:effectLst/>
        </p:spPr>
        <p:txBody>
          <a:bodyPr vert="horz" wrap="square" lIns="84596" tIns="42298" rIns="84596" bIns="42298" numCol="1" anchor="b" anchorCtr="0" compatLnSpc="1">
            <a:prstTxWarp prst="textNoShape">
              <a:avLst/>
            </a:prstTxWarp>
          </a:bodyPr>
          <a:lstStyle>
            <a:lvl1pPr eaLnBrk="1" hangingPunct="1">
              <a:defRPr sz="1100">
                <a:latin typeface="Times New Roman" pitchFamily="18" charset="0"/>
                <a:ea typeface="+mn-ea"/>
              </a:defRPr>
            </a:lvl1pPr>
          </a:lstStyle>
          <a:p>
            <a:pPr>
              <a:defRPr/>
            </a:pPr>
            <a:endParaRPr lang="en-US" altLang="zh-CN"/>
          </a:p>
        </p:txBody>
      </p:sp>
      <p:sp>
        <p:nvSpPr>
          <p:cNvPr id="256007" name="Rectangle 7"/>
          <p:cNvSpPr>
            <a:spLocks noGrp="1" noChangeArrowheads="1"/>
          </p:cNvSpPr>
          <p:nvPr>
            <p:ph type="sldNum" sz="quarter" idx="5"/>
          </p:nvPr>
        </p:nvSpPr>
        <p:spPr bwMode="auto">
          <a:xfrm>
            <a:off x="3625092" y="8250680"/>
            <a:ext cx="2774259" cy="434637"/>
          </a:xfrm>
          <a:prstGeom prst="rect">
            <a:avLst/>
          </a:prstGeom>
          <a:noFill/>
          <a:ln w="9525">
            <a:noFill/>
            <a:miter lim="800000"/>
            <a:headEnd/>
            <a:tailEnd/>
          </a:ln>
          <a:effectLst/>
        </p:spPr>
        <p:txBody>
          <a:bodyPr vert="horz" wrap="square" lIns="84596" tIns="42298" rIns="84596" bIns="42298" numCol="1" anchor="b" anchorCtr="0" compatLnSpc="1">
            <a:prstTxWarp prst="textNoShape">
              <a:avLst/>
            </a:prstTxWarp>
          </a:bodyPr>
          <a:lstStyle>
            <a:lvl1pPr algn="r" eaLnBrk="1" hangingPunct="1">
              <a:defRPr sz="1100">
                <a:latin typeface="Times New Roman" pitchFamily="18" charset="0"/>
                <a:ea typeface="宋体" charset="-122"/>
              </a:defRPr>
            </a:lvl1pPr>
          </a:lstStyle>
          <a:p>
            <a:pPr>
              <a:defRPr/>
            </a:pPr>
            <a:fld id="{9534394F-4E03-4D92-BA1B-3BBEB72243A5}" type="slidenum">
              <a:rPr lang="zh-CN" altLang="en-US"/>
              <a:pPr>
                <a:defRPr/>
              </a:pPr>
              <a:t>‹#›</a:t>
            </a:fld>
            <a:endParaRPr lang="en-US" altLang="zh-CN"/>
          </a:p>
        </p:txBody>
      </p:sp>
    </p:spTree>
    <p:extLst>
      <p:ext uri="{BB962C8B-B14F-4D97-AF65-F5344CB8AC3E}">
        <p14:creationId xmlns:p14="http://schemas.microsoft.com/office/powerpoint/2010/main" val="176313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idx="1"/>
          </p:nvPr>
        </p:nvSpPr>
        <p:spPr>
          <a:noFill/>
          <a:ln/>
        </p:spPr>
        <p:txBody>
          <a:bodyPr/>
          <a:lstStyle/>
          <a:p>
            <a:r>
              <a:rPr lang="en-US" altLang="zh-CN" sz="900" dirty="0" smtClean="0"/>
              <a:t>Hello</a:t>
            </a:r>
            <a:r>
              <a:rPr lang="zh-CN" altLang="en-US" sz="900" dirty="0" smtClean="0"/>
              <a:t>，</a:t>
            </a:r>
            <a:r>
              <a:rPr lang="en-US" altLang="zh-CN" sz="900" baseline="0" dirty="0" smtClean="0"/>
              <a:t>everyone, the title of my presentation today is </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Angle-based Codebook for Low-Resolution Hybrid Precoding in Millimeter-Wave Systems. We design an angle-based codebook for low-resolution hybrid </a:t>
            </a:r>
            <a:r>
              <a:rPr lang="en-US" altLang="zh-CN" sz="900" dirty="0" err="1" smtClean="0">
                <a:solidFill>
                  <a:srgbClr val="C00000"/>
                </a:solidFill>
                <a:latin typeface="Times New Roman" panose="02020603050405020304" pitchFamily="18" charset="0"/>
                <a:ea typeface="宋体" pitchFamily="2" charset="-122"/>
                <a:cs typeface="Times New Roman" panose="02020603050405020304" pitchFamily="18" charset="0"/>
              </a:rPr>
              <a:t>precoding</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 where the</a:t>
            </a:r>
            <a:r>
              <a:rPr lang="en-US" altLang="zh-CN" sz="900" baseline="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analog codebook is designed based on channel path angles.</a:t>
            </a:r>
            <a:r>
              <a:rPr lang="en-US" altLang="zh-CN" sz="900" baseline="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Under the observation that the channel vectors consists of</a:t>
            </a:r>
            <a:r>
              <a:rPr lang="en-US" altLang="zh-CN" sz="900" baseline="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slow-varying path angles and fast-varying path gains, the</a:t>
            </a:r>
            <a:r>
              <a:rPr lang="en-US" altLang="zh-CN" sz="900" baseline="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analog </a:t>
            </a:r>
            <a:r>
              <a:rPr lang="en-US" altLang="zh-CN" sz="900" dirty="0" err="1" smtClean="0">
                <a:solidFill>
                  <a:srgbClr val="C00000"/>
                </a:solidFill>
                <a:latin typeface="Times New Roman" panose="02020603050405020304" pitchFamily="18" charset="0"/>
                <a:ea typeface="宋体" pitchFamily="2" charset="-122"/>
                <a:cs typeface="Times New Roman" panose="02020603050405020304" pitchFamily="18" charset="0"/>
              </a:rPr>
              <a:t>precoder</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 selected from angle-based codebook can</a:t>
            </a:r>
            <a:r>
              <a:rPr lang="en-US" altLang="zh-CN" sz="900" baseline="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remain unchanged for a long time. Therefore, the channel</a:t>
            </a:r>
            <a:r>
              <a:rPr lang="en-US" altLang="zh-CN" sz="900" baseline="0" dirty="0" smtClean="0">
                <a:solidFill>
                  <a:srgbClr val="C00000"/>
                </a:solidFill>
                <a:latin typeface="Times New Roman" panose="02020603050405020304" pitchFamily="18" charset="0"/>
                <a:ea typeface="宋体" pitchFamily="2" charset="-122"/>
                <a:cs typeface="Times New Roman" panose="02020603050405020304" pitchFamily="18" charset="0"/>
              </a:rPr>
              <a:t> </a:t>
            </a:r>
            <a:r>
              <a:rPr lang="en-US" altLang="zh-CN" sz="900" dirty="0" smtClean="0">
                <a:solidFill>
                  <a:srgbClr val="C00000"/>
                </a:solidFill>
                <a:latin typeface="Times New Roman" panose="02020603050405020304" pitchFamily="18" charset="0"/>
                <a:ea typeface="宋体" pitchFamily="2" charset="-122"/>
                <a:cs typeface="Times New Roman" panose="02020603050405020304" pitchFamily="18" charset="0"/>
              </a:rPr>
              <a:t>feedback overhead can be significantly reduced.</a:t>
            </a:r>
            <a:endParaRPr lang="zh-CN" altLang="en-US" sz="900" dirty="0" smtClean="0"/>
          </a:p>
        </p:txBody>
      </p:sp>
      <p:sp>
        <p:nvSpPr>
          <p:cNvPr id="40964" name="灯片编号占位符 3"/>
          <p:cNvSpPr>
            <a:spLocks noGrp="1"/>
          </p:cNvSpPr>
          <p:nvPr>
            <p:ph type="sldNum" sz="quarter" idx="5"/>
          </p:nvPr>
        </p:nvSpPr>
        <p:spPr>
          <a:noFill/>
        </p:spPr>
        <p:txBody>
          <a:bodyPr/>
          <a:lstStyle/>
          <a:p>
            <a:fld id="{6EDF8815-7880-4699-BEA3-42CF0E6126ED}" type="slidenum">
              <a:rPr lang="zh-CN" altLang="en-US" smtClean="0">
                <a:ea typeface="宋体" pitchFamily="2" charset="-122"/>
              </a:rPr>
              <a:pPr/>
              <a:t>1</a:t>
            </a:fld>
            <a:endParaRPr lang="en-US" altLang="zh-CN" smtClean="0">
              <a:ea typeface="宋体" pitchFamily="2" charset="-122"/>
            </a:endParaRPr>
          </a:p>
        </p:txBody>
      </p:sp>
    </p:spTree>
    <p:extLst>
      <p:ext uri="{BB962C8B-B14F-4D97-AF65-F5344CB8AC3E}">
        <p14:creationId xmlns:p14="http://schemas.microsoft.com/office/powerpoint/2010/main" val="3868420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Some</a:t>
            </a:r>
            <a:r>
              <a:rPr lang="en-US" altLang="zh-CN" b="0" baseline="0" dirty="0" smtClean="0"/>
              <a:t> simulation results are given for NSA. The </a:t>
            </a:r>
            <a:r>
              <a:rPr lang="en-US" altLang="zh-CN" b="0" baseline="0" dirty="0" err="1" smtClean="0"/>
              <a:t>paremeters</a:t>
            </a:r>
            <a:r>
              <a:rPr lang="en-US" altLang="zh-CN" b="0" baseline="0" dirty="0" smtClean="0"/>
              <a:t> are theta = pi over 3, N = 64 and D=2. We can see that the </a:t>
            </a:r>
            <a:r>
              <a:rPr lang="en-US" altLang="zh-CN" b="0" baseline="0" dirty="0" err="1" smtClean="0"/>
              <a:t>codeword</a:t>
            </a:r>
            <a:r>
              <a:rPr lang="en-US" altLang="zh-CN" b="0" baseline="0" dirty="0" smtClean="0"/>
              <a:t> from NSA with 1-bit PSs has equal beam width and nearly 70% array gain compared to the ideal steering vector. Also, the NSA can apply to different PS resolutions, such as 2-bit and 3-bit.</a:t>
            </a:r>
            <a:endParaRPr lang="zh-CN" altLang="en-US" b="0" dirty="0"/>
          </a:p>
        </p:txBody>
      </p:sp>
    </p:spTree>
    <p:extLst>
      <p:ext uri="{BB962C8B-B14F-4D97-AF65-F5344CB8AC3E}">
        <p14:creationId xmlns:p14="http://schemas.microsoft.com/office/powerpoint/2010/main" val="46996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0" dirty="0" smtClean="0"/>
              <a:t>Some</a:t>
            </a:r>
            <a:r>
              <a:rPr lang="en-US" altLang="zh-CN" b="0" baseline="0" dirty="0" smtClean="0"/>
              <a:t> simulation results are given for NSA. The </a:t>
            </a:r>
            <a:r>
              <a:rPr lang="en-US" altLang="zh-CN" b="0" baseline="0" dirty="0" err="1" smtClean="0"/>
              <a:t>paremeters</a:t>
            </a:r>
            <a:r>
              <a:rPr lang="en-US" altLang="zh-CN" b="0" baseline="0" dirty="0" smtClean="0"/>
              <a:t> are theta = pi over 3, N = 64 and D=2. We can see that the </a:t>
            </a:r>
            <a:r>
              <a:rPr lang="en-US" altLang="zh-CN" b="0" baseline="0" dirty="0" err="1" smtClean="0"/>
              <a:t>codeword</a:t>
            </a:r>
            <a:r>
              <a:rPr lang="en-US" altLang="zh-CN" b="0" baseline="0" dirty="0" smtClean="0"/>
              <a:t> from NSA with 1-bit PSs has equal beam width and nearly 70% array gain compared to the ideal steering vector. Also, the NSA can apply to different PS resolutions, such as 2-bit and 3-bit.</a:t>
            </a:r>
            <a:endParaRPr lang="zh-CN" altLang="en-US" b="0" dirty="0" smtClean="0"/>
          </a:p>
          <a:p>
            <a:endParaRPr lang="zh-CN" altLang="en-US" b="0" dirty="0"/>
          </a:p>
        </p:txBody>
      </p:sp>
    </p:spTree>
    <p:extLst>
      <p:ext uri="{BB962C8B-B14F-4D97-AF65-F5344CB8AC3E}">
        <p14:creationId xmlns:p14="http://schemas.microsoft.com/office/powerpoint/2010/main" val="46996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Times New Roman" pitchFamily="18" charset="0"/>
                    <a:ea typeface="+mn-ea"/>
                    <a:cs typeface="+mn-cs"/>
                  </a:rPr>
                  <a:t>Based on the near-optimal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towards a specific channel angle, the analog codebook can be designed to include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towards different channel angles and </a:t>
                </a:r>
                <a:r>
                  <a:rPr lang="en-US" altLang="zh-CN" sz="1200" b="0" i="0" u="none" strike="noStrike" kern="1200" baseline="0" dirty="0" err="1" smtClean="0">
                    <a:solidFill>
                      <a:schemeClr val="tx1"/>
                    </a:solidFill>
                    <a:latin typeface="Times New Roman" pitchFamily="18" charset="0"/>
                    <a:ea typeface="+mn-ea"/>
                    <a:cs typeface="+mn-cs"/>
                  </a:rPr>
                  <a:t>unifirmly</a:t>
                </a:r>
                <a:r>
                  <a:rPr lang="en-US" altLang="zh-CN" sz="1200" b="0" i="0" u="none" strike="noStrike" kern="1200" baseline="0" dirty="0" smtClean="0">
                    <a:solidFill>
                      <a:schemeClr val="tx1"/>
                    </a:solidFill>
                    <a:latin typeface="Times New Roman" pitchFamily="18" charset="0"/>
                    <a:ea typeface="+mn-ea"/>
                    <a:cs typeface="+mn-cs"/>
                  </a:rPr>
                  <a:t> cover the angle domain. For the digital codebook, we use RVQ codebook to linearly combine the analog part. The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can be selected as follow: After the user obtain channel information </a:t>
                </a:r>
                <a:r>
                  <a:rPr lang="en-US" altLang="zh-CN" sz="1200" b="0" i="0" u="none" strike="noStrike" kern="1200" baseline="0" dirty="0" err="1" smtClean="0">
                    <a:solidFill>
                      <a:schemeClr val="tx1"/>
                    </a:solidFill>
                    <a:latin typeface="Times New Roman" pitchFamily="18" charset="0"/>
                    <a:ea typeface="+mn-ea"/>
                    <a:cs typeface="+mn-cs"/>
                  </a:rPr>
                  <a:t>fron</a:t>
                </a:r>
                <a:r>
                  <a:rPr lang="en-US" altLang="zh-CN" sz="1200" b="0" i="0" u="none" strike="noStrike" kern="1200" baseline="0" dirty="0" smtClean="0">
                    <a:solidFill>
                      <a:schemeClr val="tx1"/>
                    </a:solidFill>
                    <a:latin typeface="Times New Roman" pitchFamily="18" charset="0"/>
                    <a:ea typeface="+mn-ea"/>
                    <a:cs typeface="+mn-cs"/>
                  </a:rPr>
                  <a:t> channel estimation, </a:t>
                </a:r>
                <a:r>
                  <a:rPr lang="en-US" altLang="zh-CN" sz="1200" b="0" i="0" u="none" strike="noStrike" kern="1200" baseline="0" dirty="0" smtClean="0">
                    <a:solidFill>
                      <a:srgbClr val="000000"/>
                    </a:solidFill>
                    <a:latin typeface="Times New Roman" panose="02020603050405020304" pitchFamily="18" charset="0"/>
                    <a:ea typeface="+mn-ea"/>
                    <a:cs typeface="Times New Roman" panose="02020603050405020304" pitchFamily="18" charset="0"/>
                  </a:rPr>
                  <a:t>it s</a:t>
                </a:r>
                <a:r>
                  <a:rPr lang="en-US" altLang="zh-CN" sz="1200" dirty="0" smtClean="0">
                    <a:solidFill>
                      <a:srgbClr val="000000"/>
                    </a:solidFill>
                    <a:latin typeface="Times New Roman" panose="02020603050405020304" pitchFamily="18" charset="0"/>
                    <a:cs typeface="Times New Roman" panose="02020603050405020304" pitchFamily="18" charset="0"/>
                  </a:rPr>
                  <a:t>elect </a:t>
                </a:r>
                <a14:m>
                  <m:oMath xmlns:m="http://schemas.openxmlformats.org/officeDocument/2006/math">
                    <m:sSub>
                      <m:sSubPr>
                        <m:ctrlPr>
                          <a:rPr lang="en-US" altLang="zh-CN" sz="1200" i="1" kern="0">
                            <a:solidFill>
                              <a:srgbClr val="0033CC"/>
                            </a:solidFill>
                            <a:latin typeface="Cambria Math"/>
                            <a:sym typeface="Wingdings" pitchFamily="2" charset="2"/>
                          </a:rPr>
                        </m:ctrlPr>
                      </m:sSubPr>
                      <m:e>
                        <m:r>
                          <a:rPr lang="en-US" altLang="zh-CN" sz="1200" i="1" kern="0">
                            <a:solidFill>
                              <a:srgbClr val="0033CC"/>
                            </a:solidFill>
                            <a:latin typeface="Cambria Math" panose="02040503050406030204" pitchFamily="18" charset="0"/>
                            <a:sym typeface="Wingdings" pitchFamily="2" charset="2"/>
                          </a:rPr>
                          <m:t>𝑁</m:t>
                        </m:r>
                      </m:e>
                      <m:sub>
                        <m:r>
                          <a:rPr lang="en-US" altLang="zh-CN" sz="1200" i="1" kern="0">
                            <a:solidFill>
                              <a:srgbClr val="0033CC"/>
                            </a:solidFill>
                            <a:latin typeface="Cambria Math" panose="02040503050406030204" pitchFamily="18" charset="0"/>
                            <a:sym typeface="Wingdings" pitchFamily="2" charset="2"/>
                          </a:rPr>
                          <m:t>𝑅𝐹</m:t>
                        </m:r>
                      </m:sub>
                    </m:sSub>
                  </m:oMath>
                </a14:m>
                <a:r>
                  <a:rPr lang="en-US" altLang="zh-CN" sz="1200" dirty="0">
                    <a:solidFill>
                      <a:srgbClr val="000000"/>
                    </a:solidFill>
                    <a:latin typeface="Times New Roman" panose="02020603050405020304" pitchFamily="18" charset="0"/>
                    <a:cs typeface="Times New Roman" panose="02020603050405020304" pitchFamily="18" charset="0"/>
                  </a:rPr>
                  <a:t> </a:t>
                </a:r>
                <a:r>
                  <a:rPr lang="en-US" altLang="zh-CN" sz="1200" dirty="0" smtClean="0">
                    <a:solidFill>
                      <a:srgbClr val="000000"/>
                    </a:solidFill>
                    <a:latin typeface="Times New Roman" panose="02020603050405020304" pitchFamily="18" charset="0"/>
                    <a:cs typeface="Times New Roman" panose="02020603050405020304" pitchFamily="18" charset="0"/>
                  </a:rPr>
                  <a:t>codewords from </a:t>
                </a:r>
                <a:r>
                  <a:rPr lang="en-US" altLang="zh-CN" sz="1200" dirty="0">
                    <a:solidFill>
                      <a:srgbClr val="000000"/>
                    </a:solidFill>
                    <a:latin typeface="Times New Roman" panose="02020603050405020304" pitchFamily="18" charset="0"/>
                    <a:cs typeface="Times New Roman" panose="02020603050405020304" pitchFamily="18" charset="0"/>
                  </a:rPr>
                  <a:t>Analog codebook with </a:t>
                </a:r>
                <a:r>
                  <a:rPr lang="en-US" altLang="zh-CN" sz="1200" dirty="0">
                    <a:solidFill>
                      <a:srgbClr val="C00000"/>
                    </a:solidFill>
                    <a:latin typeface="Times New Roman" panose="02020603050405020304" pitchFamily="18" charset="0"/>
                    <a:cs typeface="Times New Roman" panose="02020603050405020304" pitchFamily="18" charset="0"/>
                  </a:rPr>
                  <a:t>largest </a:t>
                </a:r>
                <a:r>
                  <a:rPr lang="en-US" altLang="zh-CN" sz="1200" dirty="0" smtClean="0">
                    <a:solidFill>
                      <a:srgbClr val="C00000"/>
                    </a:solidFill>
                    <a:latin typeface="Times New Roman" panose="02020603050405020304" pitchFamily="18" charset="0"/>
                    <a:cs typeface="Times New Roman" panose="02020603050405020304" pitchFamily="18" charset="0"/>
                  </a:rPr>
                  <a:t>response to compose analog</a:t>
                </a:r>
                <a:r>
                  <a:rPr lang="en-US" altLang="zh-CN" sz="1200" baseline="0" dirty="0" smtClean="0">
                    <a:solidFill>
                      <a:srgbClr val="C00000"/>
                    </a:solidFill>
                    <a:latin typeface="Times New Roman" panose="02020603050405020304" pitchFamily="18" charset="0"/>
                    <a:cs typeface="Times New Roman" panose="02020603050405020304" pitchFamily="18" charset="0"/>
                  </a:rPr>
                  <a:t> </a:t>
                </a:r>
                <a:r>
                  <a:rPr lang="en-US" altLang="zh-CN" sz="1200" baseline="0" dirty="0" err="1" smtClean="0">
                    <a:solidFill>
                      <a:srgbClr val="C00000"/>
                    </a:solidFill>
                    <a:latin typeface="Times New Roman" panose="02020603050405020304" pitchFamily="18" charset="0"/>
                    <a:cs typeface="Times New Roman" panose="02020603050405020304" pitchFamily="18" charset="0"/>
                  </a:rPr>
                  <a:t>precoder</a:t>
                </a:r>
                <a:r>
                  <a:rPr lang="en-US" altLang="zh-CN" sz="1200" dirty="0" smtClean="0">
                    <a:solidFill>
                      <a:srgbClr val="C00000"/>
                    </a:solidFill>
                    <a:latin typeface="Times New Roman" panose="02020603050405020304" pitchFamily="18" charset="0"/>
                    <a:cs typeface="Times New Roman" panose="02020603050405020304" pitchFamily="18" charset="0"/>
                  </a:rPr>
                  <a:t>,</a:t>
                </a:r>
                <a:r>
                  <a:rPr lang="en-US" altLang="zh-CN" sz="1200" baseline="0" dirty="0" smtClean="0">
                    <a:solidFill>
                      <a:srgbClr val="C00000"/>
                    </a:solidFill>
                    <a:latin typeface="Times New Roman" panose="02020603050405020304" pitchFamily="18" charset="0"/>
                    <a:cs typeface="Times New Roman" panose="02020603050405020304" pitchFamily="18" charset="0"/>
                  </a:rPr>
                  <a:t> then select </a:t>
                </a:r>
                <a:r>
                  <a:rPr lang="en-US" altLang="zh-CN" sz="1200" dirty="0" err="1" smtClean="0">
                    <a:solidFill>
                      <a:srgbClr val="000000"/>
                    </a:solidFill>
                    <a:latin typeface="Times New Roman" panose="02020603050405020304" pitchFamily="18" charset="0"/>
                    <a:cs typeface="Times New Roman" panose="02020603050405020304" pitchFamily="18" charset="0"/>
                  </a:rPr>
                  <a:t>codeword</a:t>
                </a:r>
                <a:r>
                  <a:rPr lang="en-US" altLang="zh-CN" sz="1200" dirty="0" smtClean="0">
                    <a:solidFill>
                      <a:srgbClr val="000000"/>
                    </a:solidFill>
                    <a:latin typeface="Times New Roman" panose="02020603050405020304" pitchFamily="18" charset="0"/>
                    <a:cs typeface="Times New Roman" panose="02020603050405020304" pitchFamily="18" charset="0"/>
                  </a:rPr>
                  <a:t> from digital codebook with </a:t>
                </a:r>
                <a:r>
                  <a:rPr lang="en-US" altLang="zh-CN" sz="1200" dirty="0" smtClean="0">
                    <a:solidFill>
                      <a:srgbClr val="C00000"/>
                    </a:solidFill>
                    <a:latin typeface="Times New Roman" panose="02020603050405020304" pitchFamily="18" charset="0"/>
                    <a:cs typeface="Times New Roman" panose="02020603050405020304" pitchFamily="18" charset="0"/>
                  </a:rPr>
                  <a:t>largest sum-rate. </a:t>
                </a:r>
                <a:r>
                  <a:rPr lang="en-US" altLang="zh-CN" sz="1200" b="0" i="0" u="none" strike="noStrike" kern="1200" baseline="0" dirty="0" smtClean="0">
                    <a:solidFill>
                      <a:schemeClr val="tx1"/>
                    </a:solidFill>
                    <a:latin typeface="Times New Roman" pitchFamily="18" charset="0"/>
                    <a:ea typeface="+mn-ea"/>
                    <a:cs typeface="+mn-cs"/>
                  </a:rPr>
                  <a:t>After the analog and digital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are picked out at the user, their indexes are fed back to the BS through the uplink channel to directly carry out hybrid </a:t>
                </a:r>
                <a:r>
                  <a:rPr lang="en-US" altLang="zh-CN" sz="1200" b="0" i="0" u="none" strike="noStrike" kern="1200" baseline="0" dirty="0" err="1" smtClean="0">
                    <a:solidFill>
                      <a:schemeClr val="tx1"/>
                    </a:solidFill>
                    <a:latin typeface="Times New Roman" pitchFamily="18" charset="0"/>
                    <a:ea typeface="+mn-ea"/>
                    <a:cs typeface="+mn-cs"/>
                  </a:rPr>
                  <a:t>precoding</a:t>
                </a:r>
                <a:r>
                  <a:rPr lang="en-US" altLang="zh-CN" sz="1200" b="0" i="0" u="none" strike="noStrike" kern="1200" baseline="0" dirty="0" smtClean="0">
                    <a:solidFill>
                      <a:schemeClr val="tx1"/>
                    </a:solidFill>
                    <a:latin typeface="Times New Roman" pitchFamily="18" charset="0"/>
                    <a:ea typeface="+mn-ea"/>
                    <a:cs typeface="+mn-cs"/>
                  </a:rPr>
                  <a:t>.</a:t>
                </a:r>
                <a:r>
                  <a:rPr lang="en-US" altLang="zh-CN" sz="1200" dirty="0" smtClean="0">
                    <a:solidFill>
                      <a:srgbClr val="C00000"/>
                    </a:solidFill>
                    <a:latin typeface="Times New Roman" panose="02020603050405020304" pitchFamily="18" charset="0"/>
                    <a:cs typeface="Times New Roman" panose="02020603050405020304" pitchFamily="18" charset="0"/>
                  </a:rPr>
                  <a:t> </a:t>
                </a:r>
                <a:endParaRPr lang="zh-CN" altLang="en-US" sz="1200" dirty="0" smtClean="0">
                  <a:solidFill>
                    <a:srgbClr val="C00000"/>
                  </a:solidFill>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dirty="0">
                  <a:solidFill>
                    <a:srgbClr val="C00000"/>
                  </a:solidFill>
                  <a:latin typeface="Times New Roman" panose="02020603050405020304" pitchFamily="18" charset="0"/>
                  <a:cs typeface="Times New Roman" panose="02020603050405020304" pitchFamily="18" charset="0"/>
                </a:endParaRPr>
              </a:p>
              <a:p>
                <a:r>
                  <a:rPr lang="en-US" altLang="zh-CN" sz="1200" b="0" i="0" u="none" strike="noStrike" kern="1200" baseline="0" dirty="0" smtClean="0">
                    <a:solidFill>
                      <a:schemeClr val="tx1"/>
                    </a:solidFill>
                    <a:latin typeface="Times New Roman" pitchFamily="18" charset="0"/>
                    <a:ea typeface="+mn-ea"/>
                    <a:cs typeface="+mn-cs"/>
                  </a:rPr>
                  <a:t> </a:t>
                </a:r>
                <a:endParaRPr lang="zh-CN" altLang="en-US" b="0" dirty="0"/>
              </a:p>
            </p:txBody>
          </p:sp>
        </mc:Choice>
        <mc:Fallback xmlns="">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Times New Roman" pitchFamily="18" charset="0"/>
                    <a:ea typeface="+mn-ea"/>
                    <a:cs typeface="+mn-cs"/>
                  </a:rPr>
                  <a:t>Based on the near-optimal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towards a specific channel angle searched by the NSA, the analog codebook can be designed to include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towards different channel angles and cover the angle domain. For the digital codebook, we use RVQ codebook to linearly combine the analog part. The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can be selected as </a:t>
                </a:r>
                <a:r>
                  <a:rPr lang="en-US" altLang="zh-CN" sz="1200" b="0" i="0" u="none" strike="noStrike" kern="1200" baseline="0" dirty="0" err="1" smtClean="0">
                    <a:solidFill>
                      <a:schemeClr val="tx1"/>
                    </a:solidFill>
                    <a:latin typeface="Times New Roman" pitchFamily="18" charset="0"/>
                    <a:ea typeface="+mn-ea"/>
                    <a:cs typeface="+mn-cs"/>
                  </a:rPr>
                  <a:t>follow:</a:t>
                </a:r>
                <a:r>
                  <a:rPr lang="en-US" altLang="zh-CN" sz="1200" dirty="0" err="1" smtClean="0">
                    <a:solidFill>
                      <a:srgbClr val="000000"/>
                    </a:solidFill>
                    <a:latin typeface="Times New Roman" panose="02020603050405020304" pitchFamily="18" charset="0"/>
                    <a:cs typeface="Times New Roman" panose="02020603050405020304" pitchFamily="18" charset="0"/>
                  </a:rPr>
                  <a:t>Select</a:t>
                </a:r>
                <a:r>
                  <a:rPr lang="en-US" altLang="zh-CN" sz="1200" dirty="0" smtClean="0">
                    <a:solidFill>
                      <a:srgbClr val="000000"/>
                    </a:solidFill>
                    <a:latin typeface="Times New Roman" panose="02020603050405020304" pitchFamily="18" charset="0"/>
                    <a:cs typeface="Times New Roman" panose="02020603050405020304" pitchFamily="18" charset="0"/>
                  </a:rPr>
                  <a:t> </a:t>
                </a:r>
                <a:r>
                  <a:rPr lang="en-US" altLang="zh-CN" sz="1200" i="0" kern="0">
                    <a:solidFill>
                      <a:srgbClr val="0033CC"/>
                    </a:solidFill>
                    <a:latin typeface="Cambria Math" panose="02040503050406030204" pitchFamily="18" charset="0"/>
                    <a:sym typeface="Wingdings" pitchFamily="2" charset="2"/>
                  </a:rPr>
                  <a:t>𝑁</a:t>
                </a:r>
                <a:r>
                  <a:rPr lang="en-US" altLang="zh-CN" sz="1200" i="0" kern="0">
                    <a:solidFill>
                      <a:srgbClr val="0033CC"/>
                    </a:solidFill>
                    <a:latin typeface="Cambria Math"/>
                    <a:sym typeface="Wingdings" pitchFamily="2" charset="2"/>
                  </a:rPr>
                  <a:t>_</a:t>
                </a:r>
                <a:r>
                  <a:rPr lang="en-US" altLang="zh-CN" sz="1200" i="0" kern="0">
                    <a:solidFill>
                      <a:srgbClr val="0033CC"/>
                    </a:solidFill>
                    <a:latin typeface="Cambria Math" panose="02040503050406030204" pitchFamily="18" charset="0"/>
                    <a:sym typeface="Wingdings" pitchFamily="2" charset="2"/>
                  </a:rPr>
                  <a:t>𝑅𝐹</a:t>
                </a:r>
                <a:r>
                  <a:rPr lang="en-US" altLang="zh-CN" sz="1200" dirty="0">
                    <a:solidFill>
                      <a:srgbClr val="000000"/>
                    </a:solidFill>
                    <a:latin typeface="Times New Roman" panose="02020603050405020304" pitchFamily="18" charset="0"/>
                    <a:cs typeface="Times New Roman" panose="02020603050405020304" pitchFamily="18" charset="0"/>
                  </a:rPr>
                  <a:t> </a:t>
                </a:r>
                <a:r>
                  <a:rPr lang="en-US" altLang="zh-CN" sz="1200" dirty="0" smtClean="0">
                    <a:solidFill>
                      <a:srgbClr val="000000"/>
                    </a:solidFill>
                    <a:latin typeface="Times New Roman" panose="02020603050405020304" pitchFamily="18" charset="0"/>
                    <a:cs typeface="Times New Roman" panose="02020603050405020304" pitchFamily="18" charset="0"/>
                  </a:rPr>
                  <a:t>codewords from </a:t>
                </a:r>
                <a:r>
                  <a:rPr lang="en-US" altLang="zh-CN" sz="1200" dirty="0">
                    <a:solidFill>
                      <a:srgbClr val="000000"/>
                    </a:solidFill>
                    <a:latin typeface="Times New Roman" panose="02020603050405020304" pitchFamily="18" charset="0"/>
                    <a:cs typeface="Times New Roman" panose="02020603050405020304" pitchFamily="18" charset="0"/>
                  </a:rPr>
                  <a:t>Analog codebook with </a:t>
                </a:r>
                <a:r>
                  <a:rPr lang="en-US" altLang="zh-CN" sz="1200" dirty="0">
                    <a:solidFill>
                      <a:srgbClr val="C00000"/>
                    </a:solidFill>
                    <a:latin typeface="Times New Roman" panose="02020603050405020304" pitchFamily="18" charset="0"/>
                    <a:cs typeface="Times New Roman" panose="02020603050405020304" pitchFamily="18" charset="0"/>
                  </a:rPr>
                  <a:t>largest </a:t>
                </a:r>
                <a:r>
                  <a:rPr lang="en-US" altLang="zh-CN" sz="1200" dirty="0" smtClean="0">
                    <a:solidFill>
                      <a:srgbClr val="C00000"/>
                    </a:solidFill>
                    <a:latin typeface="Times New Roman" panose="02020603050405020304" pitchFamily="18" charset="0"/>
                    <a:cs typeface="Times New Roman" panose="02020603050405020304" pitchFamily="18" charset="0"/>
                  </a:rPr>
                  <a:t>response,</a:t>
                </a:r>
                <a:r>
                  <a:rPr lang="en-US" altLang="zh-CN" sz="1200" baseline="0" dirty="0" smtClean="0">
                    <a:solidFill>
                      <a:srgbClr val="C00000"/>
                    </a:solidFill>
                    <a:latin typeface="Times New Roman" panose="02020603050405020304" pitchFamily="18" charset="0"/>
                    <a:cs typeface="Times New Roman" panose="02020603050405020304" pitchFamily="18" charset="0"/>
                  </a:rPr>
                  <a:t> then select </a:t>
                </a:r>
                <a:r>
                  <a:rPr lang="en-US" altLang="zh-CN" sz="1200" dirty="0" err="1" smtClean="0">
                    <a:solidFill>
                      <a:srgbClr val="000000"/>
                    </a:solidFill>
                    <a:latin typeface="Times New Roman" panose="02020603050405020304" pitchFamily="18" charset="0"/>
                    <a:cs typeface="Times New Roman" panose="02020603050405020304" pitchFamily="18" charset="0"/>
                  </a:rPr>
                  <a:t>Select</a:t>
                </a:r>
                <a:r>
                  <a:rPr lang="en-US" altLang="zh-CN" sz="1200" dirty="0" smtClean="0">
                    <a:solidFill>
                      <a:srgbClr val="000000"/>
                    </a:solidFill>
                    <a:latin typeface="Times New Roman" panose="02020603050405020304" pitchFamily="18" charset="0"/>
                    <a:cs typeface="Times New Roman" panose="02020603050405020304" pitchFamily="18" charset="0"/>
                  </a:rPr>
                  <a:t> </a:t>
                </a:r>
                <a:r>
                  <a:rPr lang="en-US" altLang="zh-CN" sz="1200" dirty="0" err="1" smtClean="0">
                    <a:solidFill>
                      <a:srgbClr val="000000"/>
                    </a:solidFill>
                    <a:latin typeface="Times New Roman" panose="02020603050405020304" pitchFamily="18" charset="0"/>
                    <a:cs typeface="Times New Roman" panose="02020603050405020304" pitchFamily="18" charset="0"/>
                  </a:rPr>
                  <a:t>codeword</a:t>
                </a:r>
                <a:r>
                  <a:rPr lang="en-US" altLang="zh-CN" sz="1200" dirty="0" smtClean="0">
                    <a:solidFill>
                      <a:srgbClr val="000000"/>
                    </a:solidFill>
                    <a:latin typeface="Times New Roman" panose="02020603050405020304" pitchFamily="18" charset="0"/>
                    <a:cs typeface="Times New Roman" panose="02020603050405020304" pitchFamily="18" charset="0"/>
                  </a:rPr>
                  <a:t> from digital codebook with </a:t>
                </a:r>
                <a:r>
                  <a:rPr lang="en-US" altLang="zh-CN" sz="1200" dirty="0" smtClean="0">
                    <a:solidFill>
                      <a:srgbClr val="C00000"/>
                    </a:solidFill>
                    <a:latin typeface="Times New Roman" panose="02020603050405020304" pitchFamily="18" charset="0"/>
                    <a:cs typeface="Times New Roman" panose="02020603050405020304" pitchFamily="18" charset="0"/>
                  </a:rPr>
                  <a:t>largest sum-rate. </a:t>
                </a:r>
                <a:r>
                  <a:rPr lang="en-US" altLang="zh-CN" sz="1200" b="0" i="0" u="none" strike="noStrike" kern="1200" baseline="0" dirty="0" smtClean="0">
                    <a:solidFill>
                      <a:schemeClr val="tx1"/>
                    </a:solidFill>
                    <a:latin typeface="Times New Roman" pitchFamily="18" charset="0"/>
                    <a:ea typeface="+mn-ea"/>
                    <a:cs typeface="+mn-cs"/>
                  </a:rPr>
                  <a:t>After the analog and digital </a:t>
                </a:r>
                <a:r>
                  <a:rPr lang="en-US" altLang="zh-CN" sz="1200" b="0" i="0" u="none" strike="noStrike" kern="1200" baseline="0" dirty="0" err="1" smtClean="0">
                    <a:solidFill>
                      <a:schemeClr val="tx1"/>
                    </a:solidFill>
                    <a:latin typeface="Times New Roman" pitchFamily="18" charset="0"/>
                    <a:ea typeface="+mn-ea"/>
                    <a:cs typeface="+mn-cs"/>
                  </a:rPr>
                  <a:t>codewords</a:t>
                </a:r>
                <a:r>
                  <a:rPr lang="en-US" altLang="zh-CN" sz="1200" b="0" i="0" u="none" strike="noStrike" kern="1200" baseline="0" dirty="0" smtClean="0">
                    <a:solidFill>
                      <a:schemeClr val="tx1"/>
                    </a:solidFill>
                    <a:latin typeface="Times New Roman" pitchFamily="18" charset="0"/>
                    <a:ea typeface="+mn-ea"/>
                    <a:cs typeface="+mn-cs"/>
                  </a:rPr>
                  <a:t> are picked out at the user, their indexes are fed back to the BS through the uplink channel to directly carry out hybrid </a:t>
                </a:r>
                <a:r>
                  <a:rPr lang="en-US" altLang="zh-CN" sz="1200" b="0" i="0" u="none" strike="noStrike" kern="1200" baseline="0" dirty="0" err="1" smtClean="0">
                    <a:solidFill>
                      <a:schemeClr val="tx1"/>
                    </a:solidFill>
                    <a:latin typeface="Times New Roman" pitchFamily="18" charset="0"/>
                    <a:ea typeface="+mn-ea"/>
                    <a:cs typeface="+mn-cs"/>
                  </a:rPr>
                  <a:t>precoding</a:t>
                </a:r>
                <a:r>
                  <a:rPr lang="en-US" altLang="zh-CN" sz="1200" b="0" i="0" u="none" strike="noStrike" kern="1200" baseline="0" dirty="0" smtClean="0">
                    <a:solidFill>
                      <a:schemeClr val="tx1"/>
                    </a:solidFill>
                    <a:latin typeface="Times New Roman" pitchFamily="18" charset="0"/>
                    <a:ea typeface="+mn-ea"/>
                    <a:cs typeface="+mn-cs"/>
                  </a:rPr>
                  <a:t>.</a:t>
                </a:r>
                <a:r>
                  <a:rPr lang="en-US" altLang="zh-CN" sz="1200" dirty="0" smtClean="0">
                    <a:solidFill>
                      <a:srgbClr val="C00000"/>
                    </a:solidFill>
                    <a:latin typeface="Times New Roman" panose="02020603050405020304" pitchFamily="18" charset="0"/>
                    <a:cs typeface="Times New Roman" panose="02020603050405020304" pitchFamily="18" charset="0"/>
                  </a:rPr>
                  <a:t> </a:t>
                </a:r>
                <a:endParaRPr lang="zh-CN" altLang="en-US" sz="1200" dirty="0" smtClean="0">
                  <a:solidFill>
                    <a:srgbClr val="C00000"/>
                  </a:solidFill>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dirty="0">
                  <a:solidFill>
                    <a:srgbClr val="C00000"/>
                  </a:solidFill>
                  <a:latin typeface="Times New Roman" panose="02020603050405020304" pitchFamily="18" charset="0"/>
                  <a:cs typeface="Times New Roman" panose="02020603050405020304" pitchFamily="18" charset="0"/>
                </a:endParaRPr>
              </a:p>
              <a:p>
                <a:r>
                  <a:rPr lang="en-US" altLang="zh-CN" sz="1200" b="0" i="0" u="none" strike="noStrike" kern="1200" baseline="0" dirty="0" smtClean="0">
                    <a:solidFill>
                      <a:schemeClr val="tx1"/>
                    </a:solidFill>
                    <a:latin typeface="Times New Roman" pitchFamily="18" charset="0"/>
                    <a:ea typeface="+mn-ea"/>
                    <a:cs typeface="+mn-cs"/>
                  </a:rPr>
                  <a:t> </a:t>
                </a:r>
                <a:endParaRPr lang="zh-CN" altLang="en-US" b="0" dirty="0"/>
              </a:p>
            </p:txBody>
          </p:sp>
        </mc:Fallback>
      </mc:AlternateContent>
    </p:spTree>
    <p:extLst>
      <p:ext uri="{BB962C8B-B14F-4D97-AF65-F5344CB8AC3E}">
        <p14:creationId xmlns:p14="http://schemas.microsoft.com/office/powerpoint/2010/main" val="319526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800" dirty="0" smtClean="0"/>
              <a:t>The next part</a:t>
            </a:r>
            <a:r>
              <a:rPr lang="en-US" altLang="zh-CN" sz="1800" baseline="0" dirty="0" smtClean="0"/>
              <a:t> is performance analysis</a:t>
            </a:r>
            <a:endParaRPr lang="zh-CN" altLang="en-US" sz="18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13</a:t>
            </a:fld>
            <a:endParaRPr lang="en-US" altLang="zh-CN" smtClean="0"/>
          </a:p>
        </p:txBody>
      </p:sp>
    </p:spTree>
    <p:extLst>
      <p:ext uri="{BB962C8B-B14F-4D97-AF65-F5344CB8AC3E}">
        <p14:creationId xmlns:p14="http://schemas.microsoft.com/office/powerpoint/2010/main" val="1247882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The feedback overhead</a:t>
            </a:r>
            <a:r>
              <a:rPr lang="en-US" altLang="zh-CN" b="0" baseline="0" dirty="0" smtClean="0"/>
              <a:t> of our proposed angle-based codebook is small. Generally, For analog </a:t>
            </a:r>
            <a:r>
              <a:rPr lang="en-US" altLang="zh-CN" b="0" baseline="0" dirty="0" err="1" smtClean="0"/>
              <a:t>part,codewords</a:t>
            </a:r>
            <a:r>
              <a:rPr lang="en-US" altLang="zh-CN" b="0" baseline="0" dirty="0" smtClean="0"/>
              <a:t> require              </a:t>
            </a:r>
            <a:r>
              <a:rPr lang="en-US" altLang="zh-CN" b="0" baseline="0" dirty="0" err="1" smtClean="0"/>
              <a:t>bitsFor</a:t>
            </a:r>
            <a:r>
              <a:rPr lang="en-US" altLang="zh-CN" b="0" baseline="0" dirty="0" smtClean="0"/>
              <a:t> digital part, </a:t>
            </a:r>
            <a:r>
              <a:rPr lang="en-US" altLang="zh-CN" b="0" baseline="0" dirty="0" err="1" smtClean="0"/>
              <a:t>codewords</a:t>
            </a:r>
            <a:r>
              <a:rPr lang="en-US" altLang="zh-CN" b="0" baseline="0" dirty="0" smtClean="0"/>
              <a:t> require </a:t>
            </a:r>
            <a:r>
              <a:rPr lang="en-US" altLang="zh-CN" b="0" baseline="0" dirty="0" err="1" smtClean="0"/>
              <a:t>bits,The</a:t>
            </a:r>
            <a:r>
              <a:rPr lang="en-US" altLang="zh-CN" b="0" baseline="0" dirty="0" smtClean="0"/>
              <a:t> </a:t>
            </a:r>
            <a:r>
              <a:rPr lang="en-US" altLang="zh-CN" b="0" baseline="0" dirty="0" err="1" smtClean="0"/>
              <a:t>AoDs</a:t>
            </a:r>
            <a:r>
              <a:rPr lang="en-US" altLang="zh-CN" b="0" baseline="0" dirty="0" smtClean="0"/>
              <a:t> vary much slower than propagation gains. </a:t>
            </a:r>
            <a:r>
              <a:rPr lang="en-US" altLang="zh-CN" b="0" dirty="0" smtClean="0"/>
              <a:t>Considering that the</a:t>
            </a:r>
            <a:r>
              <a:rPr lang="en-US" altLang="zh-CN" b="0" baseline="0" dirty="0" smtClean="0"/>
              <a:t> </a:t>
            </a:r>
            <a:r>
              <a:rPr lang="en-US" altLang="zh-CN" b="0" dirty="0" smtClean="0"/>
              <a:t>analog </a:t>
            </a:r>
            <a:r>
              <a:rPr lang="en-US" altLang="zh-CN" b="0" dirty="0" err="1" smtClean="0"/>
              <a:t>codewords</a:t>
            </a:r>
            <a:r>
              <a:rPr lang="en-US" altLang="zh-CN" b="0" dirty="0" smtClean="0"/>
              <a:t> are designed to have array gains very close</a:t>
            </a:r>
            <a:r>
              <a:rPr lang="en-US" altLang="zh-CN" b="0" baseline="0" dirty="0" smtClean="0"/>
              <a:t> </a:t>
            </a:r>
            <a:r>
              <a:rPr lang="en-US" altLang="zh-CN" b="0" dirty="0" smtClean="0"/>
              <a:t>to steering vectors defined by </a:t>
            </a:r>
            <a:r>
              <a:rPr lang="en-US" altLang="zh-CN" b="0" dirty="0" err="1" smtClean="0"/>
              <a:t>AoDs</a:t>
            </a:r>
            <a:r>
              <a:rPr lang="en-US" altLang="zh-CN" b="0" dirty="0" smtClean="0"/>
              <a:t>, the analog </a:t>
            </a:r>
            <a:r>
              <a:rPr lang="en-US" altLang="zh-CN" b="0" dirty="0" err="1" smtClean="0"/>
              <a:t>codewords</a:t>
            </a:r>
            <a:r>
              <a:rPr lang="en-US" altLang="zh-CN" b="0" baseline="0" dirty="0" smtClean="0"/>
              <a:t> </a:t>
            </a:r>
            <a:r>
              <a:rPr lang="en-US" altLang="zh-CN" b="0" dirty="0" smtClean="0"/>
              <a:t>selected in (10) will keep unchanged for a much longer time</a:t>
            </a:r>
            <a:r>
              <a:rPr lang="en-US" altLang="zh-CN" b="0" baseline="0" dirty="0" smtClean="0"/>
              <a:t> </a:t>
            </a:r>
            <a:r>
              <a:rPr lang="en-US" altLang="zh-CN" b="0" dirty="0" smtClean="0"/>
              <a:t>than the digital </a:t>
            </a:r>
            <a:r>
              <a:rPr lang="en-US" altLang="zh-CN" b="0" dirty="0" err="1" smtClean="0"/>
              <a:t>codeword</a:t>
            </a:r>
            <a:r>
              <a:rPr lang="en-US" altLang="zh-CN" b="0" dirty="0" smtClean="0"/>
              <a:t>. Therefore, the average channel</a:t>
            </a:r>
            <a:r>
              <a:rPr lang="en-US" altLang="zh-CN" b="0" baseline="0" dirty="0" smtClean="0"/>
              <a:t> </a:t>
            </a:r>
            <a:r>
              <a:rPr lang="en-US" altLang="zh-CN" b="0" dirty="0" smtClean="0"/>
              <a:t>feedback overhead is close to ND bits which is much smaller</a:t>
            </a:r>
            <a:r>
              <a:rPr lang="en-US" altLang="zh-CN" b="0" baseline="0" dirty="0" smtClean="0"/>
              <a:t> </a:t>
            </a:r>
            <a:r>
              <a:rPr lang="en-US" altLang="zh-CN" b="0" dirty="0" smtClean="0"/>
              <a:t>than NRFNA + ND. For example, let</a:t>
            </a:r>
            <a:r>
              <a:rPr lang="en-US" altLang="zh-CN" b="0" baseline="0" dirty="0" smtClean="0"/>
              <a:t> Na=</a:t>
            </a:r>
            <a:r>
              <a:rPr lang="en-US" altLang="zh-CN" b="0" baseline="0" dirty="0" err="1" smtClean="0"/>
              <a:t>Nd</a:t>
            </a:r>
            <a:r>
              <a:rPr lang="en-US" altLang="zh-CN" b="0" baseline="0" dirty="0" smtClean="0"/>
              <a:t>=6, the feedback overhead can be reduced by ratio alpha by utilizing the slow-varying </a:t>
            </a:r>
            <a:r>
              <a:rPr lang="en-US" altLang="zh-CN" b="0" baseline="0" dirty="0" err="1" smtClean="0"/>
              <a:t>AoDs</a:t>
            </a:r>
            <a:r>
              <a:rPr lang="en-US" altLang="zh-CN" b="0" baseline="0" dirty="0" smtClean="0"/>
              <a:t>.</a:t>
            </a:r>
            <a:endParaRPr lang="zh-CN" altLang="en-US" b="0" dirty="0"/>
          </a:p>
        </p:txBody>
      </p:sp>
    </p:spTree>
    <p:extLst>
      <p:ext uri="{BB962C8B-B14F-4D97-AF65-F5344CB8AC3E}">
        <p14:creationId xmlns:p14="http://schemas.microsoft.com/office/powerpoint/2010/main" val="185538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800" dirty="0" smtClean="0"/>
              <a:t>Here is</a:t>
            </a:r>
            <a:r>
              <a:rPr lang="en-US" altLang="zh-CN" sz="1800" baseline="0" dirty="0" smtClean="0"/>
              <a:t> the simulation results.</a:t>
            </a:r>
            <a:endParaRPr lang="zh-CN" altLang="en-US" sz="18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15</a:t>
            </a:fld>
            <a:endParaRPr lang="en-US" altLang="zh-CN" smtClean="0"/>
          </a:p>
        </p:txBody>
      </p:sp>
    </p:spTree>
    <p:extLst>
      <p:ext uri="{BB962C8B-B14F-4D97-AF65-F5344CB8AC3E}">
        <p14:creationId xmlns:p14="http://schemas.microsoft.com/office/powerpoint/2010/main" val="124788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a:t>
            </a:r>
            <a:r>
              <a:rPr lang="en-US" altLang="zh-CN" baseline="0" dirty="0" smtClean="0"/>
              <a:t> parameters are set like this. We simulate the sum-rate performance for both 1-bit PSs and 2-bit PSs hybrid </a:t>
            </a:r>
            <a:r>
              <a:rPr lang="en-US" altLang="zh-CN" baseline="0" dirty="0" err="1" smtClean="0"/>
              <a:t>precoding</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16</a:t>
            </a:fld>
            <a:endParaRPr lang="en-US" altLang="zh-CN"/>
          </a:p>
        </p:txBody>
      </p:sp>
    </p:spTree>
    <p:extLst>
      <p:ext uri="{BB962C8B-B14F-4D97-AF65-F5344CB8AC3E}">
        <p14:creationId xmlns:p14="http://schemas.microsoft.com/office/powerpoint/2010/main" val="365194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the sum-rate performance of hybrid </a:t>
            </a:r>
            <a:r>
              <a:rPr lang="en-US" altLang="zh-CN" dirty="0" err="1" smtClean="0"/>
              <a:t>precoding</a:t>
            </a:r>
            <a:r>
              <a:rPr lang="en-US" altLang="zh-CN" dirty="0" smtClean="0"/>
              <a:t> with 1-bit PSs . the angle-based codebook</a:t>
            </a:r>
            <a:r>
              <a:rPr lang="en-US" altLang="zh-CN" baseline="0" dirty="0" smtClean="0"/>
              <a:t> </a:t>
            </a:r>
            <a:r>
              <a:rPr lang="en-US" altLang="zh-CN" dirty="0" smtClean="0"/>
              <a:t>outperforms the</a:t>
            </a:r>
            <a:r>
              <a:rPr lang="en-US" altLang="zh-CN" baseline="0" dirty="0" smtClean="0"/>
              <a:t> </a:t>
            </a:r>
            <a:r>
              <a:rPr lang="en-US" altLang="zh-CN" dirty="0" err="1" smtClean="0"/>
              <a:t>beamsteering</a:t>
            </a:r>
            <a:r>
              <a:rPr lang="en-US" altLang="zh-CN" baseline="0" dirty="0" smtClean="0"/>
              <a:t> </a:t>
            </a:r>
            <a:r>
              <a:rPr lang="en-US" altLang="zh-CN" dirty="0" smtClean="0"/>
              <a:t>codebook [13]. Moreover, we can observe that the</a:t>
            </a:r>
            <a:r>
              <a:rPr lang="en-US" altLang="zh-CN" baseline="0" dirty="0" smtClean="0"/>
              <a:t> </a:t>
            </a:r>
            <a:r>
              <a:rPr lang="en-US" altLang="zh-CN" dirty="0" smtClean="0"/>
              <a:t>performance gap between angle-based codebook and ideal</a:t>
            </a:r>
            <a:r>
              <a:rPr lang="en-US" altLang="zh-CN" baseline="0" dirty="0" smtClean="0"/>
              <a:t> </a:t>
            </a:r>
            <a:r>
              <a:rPr lang="en-US" altLang="zh-CN" dirty="0" smtClean="0"/>
              <a:t>hybrid </a:t>
            </a:r>
            <a:r>
              <a:rPr lang="en-US" altLang="zh-CN" dirty="0" err="1" smtClean="0"/>
              <a:t>precoding</a:t>
            </a:r>
            <a:r>
              <a:rPr lang="en-US" altLang="zh-CN" dirty="0" smtClean="0"/>
              <a:t> is small, e.g. the 1-bit angle-based</a:t>
            </a:r>
            <a:r>
              <a:rPr lang="en-US" altLang="zh-CN" baseline="0" dirty="0" smtClean="0"/>
              <a:t> </a:t>
            </a:r>
            <a:r>
              <a:rPr lang="en-US" altLang="zh-CN" dirty="0" smtClean="0"/>
              <a:t>codebook can achieve 85% sum-rate performance of</a:t>
            </a:r>
            <a:r>
              <a:rPr lang="en-US" altLang="zh-CN" baseline="0" dirty="0" smtClean="0"/>
              <a:t> </a:t>
            </a:r>
            <a:r>
              <a:rPr lang="en-US" altLang="zh-CN" dirty="0" smtClean="0"/>
              <a:t>high-resolution hybrid </a:t>
            </a:r>
            <a:r>
              <a:rPr lang="en-US" altLang="zh-CN" dirty="0" err="1" smtClean="0"/>
              <a:t>precoding</a:t>
            </a:r>
            <a:r>
              <a:rPr lang="en-US" altLang="zh-CN" dirty="0" smtClean="0"/>
              <a:t> when SNR = 10.</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17</a:t>
            </a:fld>
            <a:endParaRPr lang="en-US" altLang="zh-CN"/>
          </a:p>
        </p:txBody>
      </p:sp>
    </p:spTree>
    <p:extLst>
      <p:ext uri="{BB962C8B-B14F-4D97-AF65-F5344CB8AC3E}">
        <p14:creationId xmlns:p14="http://schemas.microsoft.com/office/powerpoint/2010/main" val="357874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This is the sum-rate performance of </a:t>
            </a:r>
            <a:r>
              <a:rPr lang="en-US" altLang="zh-CN" baseline="0" dirty="0" smtClean="0"/>
              <a:t>hybrid </a:t>
            </a:r>
            <a:r>
              <a:rPr lang="en-US" altLang="zh-CN" baseline="0" dirty="0" err="1" smtClean="0"/>
              <a:t>precoding</a:t>
            </a:r>
            <a:r>
              <a:rPr lang="en-US" altLang="zh-CN" baseline="0" dirty="0" smtClean="0"/>
              <a:t> with </a:t>
            </a:r>
            <a:r>
              <a:rPr lang="en-US" altLang="zh-CN" dirty="0" smtClean="0"/>
              <a:t>2-bit PSs</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18</a:t>
            </a:fld>
            <a:endParaRPr lang="en-US" altLang="zh-CN"/>
          </a:p>
        </p:txBody>
      </p:sp>
    </p:spTree>
    <p:extLst>
      <p:ext uri="{BB962C8B-B14F-4D97-AF65-F5344CB8AC3E}">
        <p14:creationId xmlns:p14="http://schemas.microsoft.com/office/powerpoint/2010/main" val="357874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endParaRPr lang="zh-CN" altLang="en-US" sz="18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19</a:t>
            </a:fld>
            <a:endParaRPr lang="en-US" altLang="zh-CN" smtClean="0"/>
          </a:p>
        </p:txBody>
      </p:sp>
    </p:spTree>
    <p:extLst>
      <p:ext uri="{BB962C8B-B14F-4D97-AF65-F5344CB8AC3E}">
        <p14:creationId xmlns:p14="http://schemas.microsoft.com/office/powerpoint/2010/main" val="124788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800" dirty="0" smtClean="0"/>
              <a:t>There are five parts of my</a:t>
            </a:r>
            <a:r>
              <a:rPr lang="en-US" altLang="zh-CN" sz="1800" baseline="0" dirty="0" smtClean="0"/>
              <a:t> speech, concluding technical background, angle-based codebook, feedback overhead analysis, simulation results and conclusions.</a:t>
            </a:r>
            <a:endParaRPr lang="zh-CN" altLang="en-US" sz="18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2</a:t>
            </a:fld>
            <a:endParaRPr lang="en-US" altLang="zh-CN" smtClean="0"/>
          </a:p>
        </p:txBody>
      </p:sp>
    </p:spTree>
    <p:extLst>
      <p:ext uri="{BB962C8B-B14F-4D97-AF65-F5344CB8AC3E}">
        <p14:creationId xmlns:p14="http://schemas.microsoft.com/office/powerpoint/2010/main" val="1247882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b="0" dirty="0"/>
          </a:p>
        </p:txBody>
      </p:sp>
    </p:spTree>
    <p:extLst>
      <p:ext uri="{BB962C8B-B14F-4D97-AF65-F5344CB8AC3E}">
        <p14:creationId xmlns:p14="http://schemas.microsoft.com/office/powerpoint/2010/main" val="11595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21</a:t>
            </a:fld>
            <a:endParaRPr lang="en-US" altLang="zh-CN"/>
          </a:p>
        </p:txBody>
      </p:sp>
    </p:spTree>
    <p:extLst>
      <p:ext uri="{BB962C8B-B14F-4D97-AF65-F5344CB8AC3E}">
        <p14:creationId xmlns:p14="http://schemas.microsoft.com/office/powerpoint/2010/main" val="30637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b="0" i="0" u="none" strike="noStrike" kern="1200" baseline="0" dirty="0" smtClean="0">
                <a:solidFill>
                  <a:schemeClr val="tx1"/>
                </a:solidFill>
                <a:latin typeface="Times New Roman" pitchFamily="18" charset="0"/>
                <a:ea typeface="+mn-ea"/>
                <a:cs typeface="+mn-cs"/>
              </a:rPr>
              <a:t>In </a:t>
            </a:r>
            <a:r>
              <a:rPr lang="en-US" altLang="zh-CN" sz="1200" b="0" i="0" u="none" strike="noStrike" kern="1200" baseline="0" dirty="0" err="1" smtClean="0">
                <a:solidFill>
                  <a:schemeClr val="tx1"/>
                </a:solidFill>
                <a:latin typeface="Times New Roman" pitchFamily="18" charset="0"/>
                <a:ea typeface="+mn-ea"/>
                <a:cs typeface="+mn-cs"/>
              </a:rPr>
              <a:t>mmWave</a:t>
            </a:r>
            <a:r>
              <a:rPr lang="en-US" altLang="zh-CN" sz="1200" b="0" i="0" u="none" strike="noStrike" kern="1200" baseline="0" dirty="0" smtClean="0">
                <a:solidFill>
                  <a:schemeClr val="tx1"/>
                </a:solidFill>
                <a:latin typeface="Times New Roman" pitchFamily="18" charset="0"/>
                <a:ea typeface="+mn-ea"/>
                <a:cs typeface="+mn-cs"/>
              </a:rPr>
              <a:t> massive MIMO systems, the classical fully digital </a:t>
            </a:r>
            <a:r>
              <a:rPr lang="en-US" altLang="zh-CN" sz="1200" b="0" i="0" u="none" strike="noStrike" kern="1200" baseline="0" dirty="0" err="1" smtClean="0">
                <a:solidFill>
                  <a:schemeClr val="tx1"/>
                </a:solidFill>
                <a:latin typeface="Times New Roman" pitchFamily="18" charset="0"/>
                <a:ea typeface="+mn-ea"/>
                <a:cs typeface="+mn-cs"/>
              </a:rPr>
              <a:t>precoding</a:t>
            </a:r>
            <a:r>
              <a:rPr lang="en-US" altLang="zh-CN" sz="1200" b="0" i="0" u="none" strike="noStrike" kern="1200" baseline="0" dirty="0" smtClean="0">
                <a:solidFill>
                  <a:schemeClr val="tx1"/>
                </a:solidFill>
                <a:latin typeface="Times New Roman" pitchFamily="18" charset="0"/>
                <a:ea typeface="+mn-ea"/>
                <a:cs typeface="+mn-cs"/>
              </a:rPr>
              <a:t> will cause unaffordable hardware complexity and</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200" b="0" i="0" u="none" strike="noStrike" kern="1200" baseline="0" dirty="0" smtClean="0">
                <a:solidFill>
                  <a:schemeClr val="tx1"/>
                </a:solidFill>
                <a:latin typeface="Times New Roman" pitchFamily="18" charset="0"/>
                <a:ea typeface="+mn-ea"/>
                <a:cs typeface="+mn-cs"/>
              </a:rPr>
              <a:t>power consumption, where the required number of radiofrequency (RF) chains is equal to the large antenna number. To solve this challenging problem, hybrid </a:t>
            </a:r>
            <a:r>
              <a:rPr lang="en-US" altLang="zh-CN" sz="1200" b="0" i="0" u="none" strike="noStrike" kern="1200" baseline="0" dirty="0" err="1" smtClean="0">
                <a:solidFill>
                  <a:schemeClr val="tx1"/>
                </a:solidFill>
                <a:latin typeface="Times New Roman" pitchFamily="18" charset="0"/>
                <a:ea typeface="+mn-ea"/>
                <a:cs typeface="+mn-cs"/>
              </a:rPr>
              <a:t>precoding</a:t>
            </a:r>
            <a:r>
              <a:rPr lang="en-US" altLang="zh-CN" sz="1200" b="0" i="0" u="none" strike="noStrike" kern="1200" baseline="0" dirty="0" smtClean="0">
                <a:solidFill>
                  <a:schemeClr val="tx1"/>
                </a:solidFill>
                <a:latin typeface="Times New Roman" pitchFamily="18" charset="0"/>
                <a:ea typeface="+mn-ea"/>
                <a:cs typeface="+mn-cs"/>
              </a:rPr>
              <a:t> has been proposed. The key idea of hybrid </a:t>
            </a:r>
            <a:r>
              <a:rPr lang="en-US" altLang="zh-CN" sz="1200" b="0" i="0" u="none" strike="noStrike" kern="1200" baseline="0" dirty="0" err="1" smtClean="0">
                <a:solidFill>
                  <a:schemeClr val="tx1"/>
                </a:solidFill>
                <a:latin typeface="Times New Roman" pitchFamily="18" charset="0"/>
                <a:ea typeface="+mn-ea"/>
                <a:cs typeface="+mn-cs"/>
              </a:rPr>
              <a:t>precoding</a:t>
            </a:r>
            <a:r>
              <a:rPr lang="en-US" altLang="zh-CN" sz="1200" b="0" i="0" u="none" strike="noStrike" kern="1200" baseline="0" dirty="0" smtClean="0">
                <a:solidFill>
                  <a:schemeClr val="tx1"/>
                </a:solidFill>
                <a:latin typeface="Times New Roman" pitchFamily="18" charset="0"/>
                <a:ea typeface="+mn-ea"/>
                <a:cs typeface="+mn-cs"/>
              </a:rPr>
              <a:t> is to decompose the large-size fully digital </a:t>
            </a:r>
            <a:r>
              <a:rPr lang="en-US" altLang="zh-CN" sz="1200" b="0" i="0" u="none" strike="noStrike" kern="1200" baseline="0" dirty="0" err="1" smtClean="0">
                <a:solidFill>
                  <a:schemeClr val="tx1"/>
                </a:solidFill>
                <a:latin typeface="Times New Roman" pitchFamily="18" charset="0"/>
                <a:ea typeface="+mn-ea"/>
                <a:cs typeface="+mn-cs"/>
              </a:rPr>
              <a:t>precoder</a:t>
            </a:r>
            <a:r>
              <a:rPr lang="en-US" altLang="zh-CN" sz="1200" b="0" i="0" u="none" strike="noStrike" kern="1200" baseline="0" dirty="0" smtClean="0">
                <a:solidFill>
                  <a:schemeClr val="tx1"/>
                </a:solidFill>
                <a:latin typeface="Times New Roman" pitchFamily="18" charset="0"/>
                <a:ea typeface="+mn-ea"/>
                <a:cs typeface="+mn-cs"/>
              </a:rPr>
              <a:t> into a large-size analog </a:t>
            </a:r>
            <a:r>
              <a:rPr lang="en-US" altLang="zh-CN" sz="1200" b="0" i="0" u="none" strike="noStrike" kern="1200" baseline="0" dirty="0" err="1" smtClean="0">
                <a:solidFill>
                  <a:schemeClr val="tx1"/>
                </a:solidFill>
                <a:latin typeface="Times New Roman" pitchFamily="18" charset="0"/>
                <a:ea typeface="+mn-ea"/>
                <a:cs typeface="+mn-cs"/>
              </a:rPr>
              <a:t>precoder</a:t>
            </a:r>
            <a:r>
              <a:rPr lang="en-US" altLang="zh-CN" sz="1200" b="0" i="0" u="none" strike="noStrike" kern="1200" baseline="0" dirty="0" smtClean="0">
                <a:solidFill>
                  <a:schemeClr val="tx1"/>
                </a:solidFill>
                <a:latin typeface="Times New Roman" pitchFamily="18" charset="0"/>
                <a:ea typeface="+mn-ea"/>
                <a:cs typeface="+mn-cs"/>
              </a:rPr>
              <a:t> and a small-size digital </a:t>
            </a:r>
            <a:r>
              <a:rPr lang="en-US" altLang="zh-CN" sz="1200" b="0" i="0" u="none" strike="noStrike" kern="1200" baseline="0" dirty="0" err="1" smtClean="0">
                <a:solidFill>
                  <a:schemeClr val="tx1"/>
                </a:solidFill>
                <a:latin typeface="Times New Roman" pitchFamily="18" charset="0"/>
                <a:ea typeface="+mn-ea"/>
                <a:cs typeface="+mn-cs"/>
              </a:rPr>
              <a:t>precoder</a:t>
            </a:r>
            <a:r>
              <a:rPr lang="en-US" altLang="zh-CN" sz="1200" b="0" i="0" u="none" strike="noStrike" kern="1200" baseline="0" dirty="0" smtClean="0">
                <a:solidFill>
                  <a:schemeClr val="tx1"/>
                </a:solidFill>
                <a:latin typeface="Times New Roman" pitchFamily="18" charset="0"/>
                <a:ea typeface="+mn-ea"/>
                <a:cs typeface="+mn-cs"/>
              </a:rPr>
              <a:t>. Due to the low-rank </a:t>
            </a:r>
            <a:r>
              <a:rPr lang="en-US" altLang="zh-CN" sz="1200" b="0" i="0" u="none" strike="noStrike" kern="1200" baseline="0" dirty="0" err="1" smtClean="0">
                <a:solidFill>
                  <a:schemeClr val="tx1"/>
                </a:solidFill>
                <a:latin typeface="Times New Roman" pitchFamily="18" charset="0"/>
                <a:ea typeface="+mn-ea"/>
                <a:cs typeface="+mn-cs"/>
              </a:rPr>
              <a:t>characteraitics</a:t>
            </a:r>
            <a:r>
              <a:rPr lang="en-US" altLang="zh-CN" sz="1200" b="0" i="0" u="none" strike="noStrike" kern="1200" baseline="0" dirty="0" smtClean="0">
                <a:solidFill>
                  <a:schemeClr val="tx1"/>
                </a:solidFill>
                <a:latin typeface="Times New Roman" pitchFamily="18" charset="0"/>
                <a:ea typeface="+mn-ea"/>
                <a:cs typeface="+mn-cs"/>
              </a:rPr>
              <a:t> of </a:t>
            </a:r>
            <a:r>
              <a:rPr lang="en-US" altLang="zh-CN" sz="1200" b="0" i="0" u="none" strike="noStrike" kern="1200" baseline="0" dirty="0" err="1" smtClean="0">
                <a:solidFill>
                  <a:schemeClr val="tx1"/>
                </a:solidFill>
                <a:latin typeface="Times New Roman" pitchFamily="18" charset="0"/>
                <a:ea typeface="+mn-ea"/>
                <a:cs typeface="+mn-cs"/>
              </a:rPr>
              <a:t>mmWave</a:t>
            </a:r>
            <a:r>
              <a:rPr lang="en-US" altLang="zh-CN" sz="1200" b="0" i="0" u="none" strike="noStrike" kern="1200" baseline="0" dirty="0" smtClean="0">
                <a:solidFill>
                  <a:schemeClr val="tx1"/>
                </a:solidFill>
                <a:latin typeface="Times New Roman" pitchFamily="18" charset="0"/>
                <a:ea typeface="+mn-ea"/>
                <a:cs typeface="+mn-cs"/>
              </a:rPr>
              <a:t> channels, </a:t>
            </a:r>
            <a:r>
              <a:rPr lang="en-US" altLang="zh-CN" sz="2000" kern="0" dirty="0" smtClean="0">
                <a:solidFill>
                  <a:srgbClr val="C00000"/>
                </a:solidFill>
                <a:latin typeface="Times New Roman" pitchFamily="18" charset="0"/>
                <a:cs typeface="Times New Roman" pitchFamily="18" charset="0"/>
                <a:sym typeface="Wingdings" pitchFamily="2" charset="2"/>
              </a:rPr>
              <a:t>Limited</a:t>
            </a:r>
            <a:r>
              <a:rPr lang="en-US" altLang="zh-CN" sz="2000" kern="0" dirty="0" smtClean="0">
                <a:solidFill>
                  <a:srgbClr val="000000"/>
                </a:solidFill>
                <a:latin typeface="Times New Roman" pitchFamily="18" charset="0"/>
                <a:cs typeface="Times New Roman" pitchFamily="18" charset="0"/>
                <a:sym typeface="Wingdings" pitchFamily="2" charset="2"/>
              </a:rPr>
              <a:t> number of data streams can be simultaneously transmitted. Therefore, Low-dimension digital </a:t>
            </a:r>
            <a:r>
              <a:rPr lang="en-US" altLang="zh-CN" sz="2000" kern="0" dirty="0" err="1" smtClean="0">
                <a:solidFill>
                  <a:srgbClr val="000000"/>
                </a:solidFill>
                <a:latin typeface="Times New Roman" pitchFamily="18" charset="0"/>
                <a:cs typeface="Times New Roman" pitchFamily="18" charset="0"/>
                <a:sym typeface="Wingdings" pitchFamily="2" charset="2"/>
              </a:rPr>
              <a:t>precoder</a:t>
            </a:r>
            <a:r>
              <a:rPr lang="en-US" altLang="zh-CN" sz="2000" kern="0" dirty="0" smtClean="0">
                <a:solidFill>
                  <a:srgbClr val="000000"/>
                </a:solidFill>
                <a:latin typeface="Times New Roman" pitchFamily="18" charset="0"/>
                <a:cs typeface="Times New Roman" pitchFamily="18" charset="0"/>
                <a:sym typeface="Wingdings" pitchFamily="2" charset="2"/>
              </a:rPr>
              <a:t> is </a:t>
            </a:r>
            <a:r>
              <a:rPr lang="en-US" altLang="zh-CN" sz="2000" kern="0" dirty="0" smtClean="0">
                <a:solidFill>
                  <a:srgbClr val="C00000"/>
                </a:solidFill>
                <a:latin typeface="Times New Roman" pitchFamily="18" charset="0"/>
                <a:cs typeface="Times New Roman" pitchFamily="18" charset="0"/>
                <a:sym typeface="Wingdings" pitchFamily="2" charset="2"/>
              </a:rPr>
              <a:t>enough </a:t>
            </a:r>
            <a:r>
              <a:rPr lang="en-US" altLang="zh-CN" sz="2000" kern="0" dirty="0" smtClean="0">
                <a:solidFill>
                  <a:srgbClr val="000000"/>
                </a:solidFill>
                <a:latin typeface="Times New Roman" pitchFamily="18" charset="0"/>
                <a:cs typeface="Times New Roman" pitchFamily="18" charset="0"/>
                <a:sym typeface="Wingdings" pitchFamily="2" charset="2"/>
              </a:rPr>
              <a:t>to achieve </a:t>
            </a:r>
            <a:r>
              <a:rPr lang="en-US" altLang="zh-CN" sz="2000" kern="0" dirty="0" smtClean="0">
                <a:solidFill>
                  <a:srgbClr val="0033CC"/>
                </a:solidFill>
                <a:latin typeface="Times New Roman" pitchFamily="18" charset="0"/>
                <a:cs typeface="Times New Roman" pitchFamily="18" charset="0"/>
                <a:sym typeface="Wingdings" pitchFamily="2" charset="2"/>
              </a:rPr>
              <a:t>multiplexing gain.</a:t>
            </a:r>
            <a:endParaRPr lang="en-US" altLang="zh-CN" sz="900" b="1" kern="0" dirty="0" smtClean="0">
              <a:solidFill>
                <a:srgbClr val="0033CC"/>
              </a:solidFill>
              <a:latin typeface="Times New Roman" pitchFamily="18" charset="0"/>
              <a:cs typeface="Times New Roman" pitchFamily="18" charset="0"/>
              <a:sym typeface="Wingdings" pitchFamily="2" charset="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000" kern="0" dirty="0" smtClean="0">
                <a:solidFill>
                  <a:srgbClr val="000000"/>
                </a:solidFill>
                <a:latin typeface="Times New Roman" pitchFamily="18" charset="0"/>
                <a:cs typeface="Times New Roman" pitchFamily="18" charset="0"/>
                <a:sym typeface="Wingdings" pitchFamily="2" charset="2"/>
              </a:rPr>
              <a:t> </a:t>
            </a:r>
          </a:p>
          <a:p>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3</a:t>
            </a:fld>
            <a:endParaRPr lang="en-US" altLang="zh-CN"/>
          </a:p>
        </p:txBody>
      </p:sp>
    </p:spTree>
    <p:extLst>
      <p:ext uri="{BB962C8B-B14F-4D97-AF65-F5344CB8AC3E}">
        <p14:creationId xmlns:p14="http://schemas.microsoft.com/office/powerpoint/2010/main" val="2427459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In traditional</a:t>
            </a:r>
            <a:r>
              <a:rPr lang="en-US" altLang="zh-CN" baseline="0" dirty="0" smtClean="0"/>
              <a:t> hybrid </a:t>
            </a:r>
            <a:r>
              <a:rPr lang="en-US" altLang="zh-CN" baseline="0" dirty="0" err="1" smtClean="0"/>
              <a:t>precoding</a:t>
            </a:r>
            <a:r>
              <a:rPr lang="en-US" altLang="zh-CN" baseline="0" dirty="0" smtClean="0"/>
              <a:t> architecture, each RF chain is connected with all antennas via PSs. The number of PSs is large (for example,) and the resolution of PS is high (for example). The power consumption of large network realized high-resolution PSs is still considerable. So, how to reduce power consumption, can we use low-resolution (1-3bit) PSs? And How to design the near-optimal codebook based on this new architecture</a:t>
            </a:r>
            <a:r>
              <a:rPr lang="zh-CN" altLang="en-US" baseline="0" dirty="0" smtClean="0"/>
              <a:t>？</a:t>
            </a:r>
            <a:r>
              <a:rPr lang="en-US" altLang="zh-CN" baseline="0" dirty="0" smtClean="0"/>
              <a:t>become of importance </a:t>
            </a:r>
            <a:endParaRPr lang="zh-CN" altLang="en-US" dirty="0"/>
          </a:p>
        </p:txBody>
      </p:sp>
      <p:sp>
        <p:nvSpPr>
          <p:cNvPr id="4" name="灯片编号占位符 3"/>
          <p:cNvSpPr>
            <a:spLocks noGrp="1"/>
          </p:cNvSpPr>
          <p:nvPr>
            <p:ph type="sldNum" sz="quarter" idx="10"/>
          </p:nvPr>
        </p:nvSpPr>
        <p:spPr/>
        <p:txBody>
          <a:bodyPr/>
          <a:lstStyle/>
          <a:p>
            <a:fld id="{9043E2FA-6B8C-F44A-BD25-D85272975557}" type="slidenum">
              <a:rPr lang="zh-CN" altLang="en-US" smtClean="0"/>
              <a:pPr/>
              <a:t>4</a:t>
            </a:fld>
            <a:endParaRPr lang="en-US" altLang="zh-CN"/>
          </a:p>
        </p:txBody>
      </p:sp>
    </p:spTree>
    <p:extLst>
      <p:ext uri="{BB962C8B-B14F-4D97-AF65-F5344CB8AC3E}">
        <p14:creationId xmlns:p14="http://schemas.microsoft.com/office/powerpoint/2010/main" val="239113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Times New Roman" pitchFamily="18" charset="0"/>
                <a:ea typeface="+mn-ea"/>
                <a:cs typeface="+mn-cs"/>
              </a:rPr>
              <a:t>The recently proposed low-resolution hybrid </a:t>
            </a:r>
            <a:r>
              <a:rPr lang="en-US" altLang="zh-CN" sz="1200" b="0" i="0" u="none" strike="noStrike" kern="1200" baseline="0" dirty="0" err="1" smtClean="0">
                <a:solidFill>
                  <a:schemeClr val="tx1"/>
                </a:solidFill>
                <a:latin typeface="Times New Roman" pitchFamily="18" charset="0"/>
                <a:ea typeface="+mn-ea"/>
                <a:cs typeface="+mn-cs"/>
              </a:rPr>
              <a:t>precoding</a:t>
            </a:r>
            <a:r>
              <a:rPr lang="en-US" altLang="zh-CN" sz="1200" b="0" i="0" u="none" strike="noStrike" kern="1200" baseline="0" dirty="0" smtClean="0">
                <a:solidFill>
                  <a:schemeClr val="tx1"/>
                </a:solidFill>
                <a:latin typeface="Times New Roman" pitchFamily="18" charset="0"/>
                <a:ea typeface="+mn-ea"/>
                <a:cs typeface="+mn-cs"/>
              </a:rPr>
              <a:t> using low-resolution PSs (e.g., 1-3 bits) is attractive due to its higher energy efficiency and acceptable sum-rate performance. In low-resolution hybrid </a:t>
            </a:r>
            <a:r>
              <a:rPr lang="en-US" altLang="zh-CN" sz="1200" b="0" i="0" u="none" strike="noStrike" kern="1200" baseline="0" dirty="0" err="1" smtClean="0">
                <a:solidFill>
                  <a:schemeClr val="tx1"/>
                </a:solidFill>
                <a:latin typeface="Times New Roman" pitchFamily="18" charset="0"/>
                <a:ea typeface="+mn-ea"/>
                <a:cs typeface="+mn-cs"/>
              </a:rPr>
              <a:t>precoding</a:t>
            </a:r>
            <a:r>
              <a:rPr lang="en-US" altLang="zh-CN" sz="1200" b="0" i="0" u="none" strike="noStrike" kern="1200" baseline="0" dirty="0" smtClean="0">
                <a:solidFill>
                  <a:schemeClr val="tx1"/>
                </a:solidFill>
                <a:latin typeface="Times New Roman" pitchFamily="18" charset="0"/>
                <a:ea typeface="+mn-ea"/>
                <a:cs typeface="+mn-cs"/>
              </a:rPr>
              <a:t>, low-resolution PSs replace high-resolution PSs, although the design freedom is reduced, it can still achieve acceptable sum-rate performance. The energy consumption of PSs is small for low resolution and they can be realized with much lower price than high-resolution PSs. However, the codebook suitable for low-resolution hybrid precoding has not been investigated. </a:t>
            </a:r>
            <a:endParaRPr lang="zh-CN" altLang="en-US" dirty="0"/>
          </a:p>
        </p:txBody>
      </p:sp>
      <p:sp>
        <p:nvSpPr>
          <p:cNvPr id="4" name="灯片编号占位符 3"/>
          <p:cNvSpPr>
            <a:spLocks noGrp="1"/>
          </p:cNvSpPr>
          <p:nvPr>
            <p:ph type="sldNum" sz="quarter" idx="10"/>
          </p:nvPr>
        </p:nvSpPr>
        <p:spPr/>
        <p:txBody>
          <a:bodyPr/>
          <a:lstStyle/>
          <a:p>
            <a:pPr>
              <a:defRPr/>
            </a:pPr>
            <a:fld id="{9534394F-4E03-4D92-BA1B-3BBEB72243A5}" type="slidenum">
              <a:rPr lang="zh-CN" altLang="en-US" smtClean="0"/>
              <a:pPr>
                <a:defRPr/>
              </a:pPr>
              <a:t>5</a:t>
            </a:fld>
            <a:endParaRPr lang="en-US" altLang="zh-CN"/>
          </a:p>
        </p:txBody>
      </p:sp>
    </p:spTree>
    <p:extLst>
      <p:ext uri="{BB962C8B-B14F-4D97-AF65-F5344CB8AC3E}">
        <p14:creationId xmlns:p14="http://schemas.microsoft.com/office/powerpoint/2010/main" val="92867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a:ln/>
        </p:spPr>
      </p:sp>
      <p:sp>
        <p:nvSpPr>
          <p:cNvPr id="41987" name="备注占位符 2"/>
          <p:cNvSpPr>
            <a:spLocks noGrp="1"/>
          </p:cNvSpPr>
          <p:nvPr>
            <p:ph type="body" idx="1"/>
          </p:nvPr>
        </p:nvSpPr>
        <p:spPr>
          <a:noFill/>
          <a:ln/>
        </p:spPr>
        <p:txBody>
          <a:bodyPr/>
          <a:lstStyle/>
          <a:p>
            <a:r>
              <a:rPr lang="en-US" altLang="zh-CN" sz="1800" dirty="0" smtClean="0"/>
              <a:t>Next,</a:t>
            </a:r>
            <a:r>
              <a:rPr lang="en-US" altLang="zh-CN" sz="1800" baseline="0" dirty="0" smtClean="0"/>
              <a:t> I will introduce our proposed angle-based codebook for low-resolution hybrid </a:t>
            </a:r>
            <a:r>
              <a:rPr lang="en-US" altLang="zh-CN" sz="1800" baseline="0" dirty="0" err="1" smtClean="0"/>
              <a:t>precoding</a:t>
            </a:r>
            <a:r>
              <a:rPr lang="en-US" altLang="zh-CN" sz="1800" baseline="0" dirty="0" smtClean="0"/>
              <a:t>.</a:t>
            </a:r>
            <a:endParaRPr lang="zh-CN" altLang="en-US" sz="1800" dirty="0"/>
          </a:p>
        </p:txBody>
      </p:sp>
      <p:sp>
        <p:nvSpPr>
          <p:cNvPr id="41988" name="灯片编号占位符 3"/>
          <p:cNvSpPr>
            <a:spLocks noGrp="1"/>
          </p:cNvSpPr>
          <p:nvPr>
            <p:ph type="sldNum" sz="quarter" idx="5"/>
          </p:nvPr>
        </p:nvSpPr>
        <p:spPr>
          <a:noFill/>
        </p:spPr>
        <p:txBody>
          <a:bodyPr/>
          <a:lstStyle/>
          <a:p>
            <a:fld id="{69653B1C-1E73-427F-BABE-854D47CF4308}" type="slidenum">
              <a:rPr lang="zh-CN" altLang="en-US" smtClean="0"/>
              <a:pPr/>
              <a:t>6</a:t>
            </a:fld>
            <a:endParaRPr lang="en-US" altLang="zh-CN" smtClean="0"/>
          </a:p>
        </p:txBody>
      </p:sp>
    </p:spTree>
    <p:extLst>
      <p:ext uri="{BB962C8B-B14F-4D97-AF65-F5344CB8AC3E}">
        <p14:creationId xmlns:p14="http://schemas.microsoft.com/office/powerpoint/2010/main" val="124788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We consider a</a:t>
            </a:r>
            <a:r>
              <a:rPr lang="en-US" altLang="zh-CN" b="0" baseline="0" dirty="0" smtClean="0"/>
              <a:t> </a:t>
            </a:r>
            <a:r>
              <a:rPr lang="en-US" altLang="zh-CN" b="0" dirty="0" err="1" smtClean="0"/>
              <a:t>mmWave</a:t>
            </a:r>
            <a:r>
              <a:rPr lang="en-US" altLang="zh-CN" b="0" dirty="0" smtClean="0"/>
              <a:t> massive</a:t>
            </a:r>
            <a:r>
              <a:rPr lang="en-US" altLang="zh-CN" b="0" baseline="0" dirty="0" smtClean="0"/>
              <a:t> </a:t>
            </a:r>
            <a:r>
              <a:rPr lang="en-US" altLang="zh-CN" b="0" dirty="0" smtClean="0"/>
              <a:t>MIMO system with hybrid precoding. The base station (BS)</a:t>
            </a:r>
            <a:r>
              <a:rPr lang="en-US" altLang="zh-CN" b="0" baseline="0" dirty="0" smtClean="0"/>
              <a:t> </a:t>
            </a:r>
            <a:r>
              <a:rPr lang="en-US" altLang="zh-CN" b="0" dirty="0" smtClean="0"/>
              <a:t>employs the widely used uniform linear array (ULA) of M</a:t>
            </a:r>
            <a:r>
              <a:rPr lang="en-US" altLang="zh-CN" b="0" baseline="0" dirty="0" smtClean="0"/>
              <a:t> </a:t>
            </a:r>
            <a:r>
              <a:rPr lang="en-US" altLang="zh-CN" b="0" dirty="0" smtClean="0"/>
              <a:t>antennas and NRF RF chains. The N×1 received signal vector y at the user ca</a:t>
            </a:r>
            <a:r>
              <a:rPr lang="en-US" altLang="zh-CN" b="0" baseline="0" dirty="0" smtClean="0"/>
              <a:t>n be describe as (), among them, A is analog </a:t>
            </a:r>
            <a:r>
              <a:rPr lang="en-US" altLang="zh-CN" b="0" baseline="0" dirty="0" err="1" smtClean="0"/>
              <a:t>precoder</a:t>
            </a:r>
            <a:r>
              <a:rPr lang="en-US" altLang="zh-CN" b="0" baseline="0" dirty="0" smtClean="0"/>
              <a:t> and D is digital </a:t>
            </a:r>
            <a:r>
              <a:rPr lang="en-US" altLang="zh-CN" b="0" baseline="0" dirty="0" err="1" smtClean="0"/>
              <a:t>precoder</a:t>
            </a:r>
            <a:r>
              <a:rPr lang="en-US" altLang="zh-CN" b="0" baseline="0" dirty="0" smtClean="0"/>
              <a:t>, they are decided by codebook. The elements of A are constraint by PSs resolution, for example, 1-bit PS, </a:t>
            </a:r>
            <a:r>
              <a:rPr lang="en-US" altLang="zh-CN" b="0" baseline="0" dirty="0" err="1" smtClean="0"/>
              <a:t>Aij</a:t>
            </a:r>
            <a:r>
              <a:rPr lang="en-US" altLang="zh-CN" b="0" baseline="0" dirty="0" smtClean="0"/>
              <a:t> comes from 1,-1. for the channel matrix H, we adapt </a:t>
            </a:r>
            <a:r>
              <a:rPr lang="en-US" altLang="zh-CN" sz="1200" b="0" i="0" u="none" strike="noStrike" kern="1200" baseline="0" dirty="0" smtClean="0">
                <a:solidFill>
                  <a:schemeClr val="tx1"/>
                </a:solidFill>
                <a:latin typeface="Times New Roman" pitchFamily="18" charset="0"/>
                <a:ea typeface="+mn-ea"/>
                <a:cs typeface="+mn-cs"/>
              </a:rPr>
              <a:t>the classical ray-based channel model, the channel is combined by several </a:t>
            </a:r>
            <a:r>
              <a:rPr lang="en-US" altLang="zh-CN" sz="1200" b="0" i="0" u="none" strike="noStrike" kern="1200" baseline="0" dirty="0" err="1" smtClean="0">
                <a:solidFill>
                  <a:schemeClr val="tx1"/>
                </a:solidFill>
                <a:latin typeface="Times New Roman" pitchFamily="18" charset="0"/>
                <a:ea typeface="+mn-ea"/>
                <a:cs typeface="+mn-cs"/>
              </a:rPr>
              <a:t>resovable</a:t>
            </a:r>
            <a:r>
              <a:rPr lang="en-US" altLang="zh-CN" sz="1200" b="0" i="0" u="none" strike="noStrike" kern="1200" baseline="0" dirty="0" smtClean="0">
                <a:solidFill>
                  <a:schemeClr val="tx1"/>
                </a:solidFill>
                <a:latin typeface="Times New Roman" pitchFamily="18" charset="0"/>
                <a:ea typeface="+mn-ea"/>
                <a:cs typeface="+mn-cs"/>
              </a:rPr>
              <a:t> paths. L is the path number ,and a(</a:t>
            </a:r>
            <a:r>
              <a:rPr lang="en-US" altLang="zh-CN" sz="1200" b="0" i="0" u="none" strike="noStrike" kern="1200" baseline="0" dirty="0" err="1" smtClean="0">
                <a:solidFill>
                  <a:schemeClr val="tx1"/>
                </a:solidFill>
                <a:latin typeface="Times New Roman" pitchFamily="18" charset="0"/>
                <a:ea typeface="+mn-ea"/>
                <a:cs typeface="+mn-cs"/>
              </a:rPr>
              <a:t>N,theta</a:t>
            </a:r>
            <a:r>
              <a:rPr lang="en-US" altLang="zh-CN" sz="1200" b="0" i="0" u="none" strike="noStrike" kern="1200" baseline="0" dirty="0" smtClean="0">
                <a:solidFill>
                  <a:schemeClr val="tx1"/>
                </a:solidFill>
                <a:latin typeface="Times New Roman" pitchFamily="18" charset="0"/>
                <a:ea typeface="+mn-ea"/>
                <a:cs typeface="+mn-cs"/>
              </a:rPr>
              <a:t>) is the steering vector, theta and phi is the path angles at BS and the user and lambda is the path propagation gains. We can observe that the </a:t>
            </a:r>
            <a:r>
              <a:rPr lang="en-US" altLang="zh-CN" sz="1200" b="0" i="0" u="none" strike="noStrike" kern="1200" baseline="0" dirty="0" err="1" smtClean="0">
                <a:solidFill>
                  <a:schemeClr val="tx1"/>
                </a:solidFill>
                <a:latin typeface="Times New Roman" pitchFamily="18" charset="0"/>
                <a:ea typeface="+mn-ea"/>
                <a:cs typeface="+mn-cs"/>
              </a:rPr>
              <a:t>Mmwave</a:t>
            </a:r>
            <a:r>
              <a:rPr lang="en-US" altLang="zh-CN" sz="1200" b="0" i="0" u="none" strike="noStrike" kern="1200" baseline="0" dirty="0" smtClean="0">
                <a:solidFill>
                  <a:schemeClr val="tx1"/>
                </a:solidFill>
                <a:latin typeface="Times New Roman" pitchFamily="18" charset="0"/>
                <a:ea typeface="+mn-ea"/>
                <a:cs typeface="+mn-cs"/>
              </a:rPr>
              <a:t> channel is low-rank in angle domain (e.g. L=3) and the angles are varying slower than path gains. This is because the path angles is mainly decided by the surrounding scatters around the BS. They do not frequently change their position, So the path angles vary much slower than the path gains. Utilizing this characteristic, the codebook can be designed based on slow-varying path angles.  </a:t>
            </a:r>
            <a:endParaRPr lang="zh-CN" altLang="en-US" b="0" dirty="0"/>
          </a:p>
        </p:txBody>
      </p:sp>
    </p:spTree>
    <p:extLst>
      <p:ext uri="{BB962C8B-B14F-4D97-AF65-F5344CB8AC3E}">
        <p14:creationId xmlns:p14="http://schemas.microsoft.com/office/powerpoint/2010/main" val="137309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So, the main idea of</a:t>
            </a:r>
            <a:r>
              <a:rPr lang="en-US" altLang="zh-CN" b="0" baseline="0" dirty="0" smtClean="0"/>
              <a:t> our proposed angle-based codebook </a:t>
            </a:r>
            <a:r>
              <a:rPr lang="en-US" altLang="zh-CN" b="0" baseline="0" dirty="0" err="1" smtClean="0"/>
              <a:t>is,the</a:t>
            </a:r>
            <a:r>
              <a:rPr lang="en-US" altLang="zh-CN" b="0" baseline="0" dirty="0" smtClean="0"/>
              <a:t> analog </a:t>
            </a:r>
            <a:r>
              <a:rPr lang="en-US" altLang="zh-CN" b="0" baseline="0" dirty="0" err="1" smtClean="0"/>
              <a:t>codewords</a:t>
            </a:r>
            <a:r>
              <a:rPr lang="en-US" altLang="zh-CN" b="0" baseline="0" dirty="0" smtClean="0"/>
              <a:t> f are with array gain very close to steering vectors and digital </a:t>
            </a:r>
            <a:r>
              <a:rPr lang="en-US" altLang="zh-CN" b="0" baseline="0" dirty="0" err="1" smtClean="0"/>
              <a:t>codewords</a:t>
            </a:r>
            <a:r>
              <a:rPr lang="en-US" altLang="zh-CN" b="0" baseline="0" dirty="0" smtClean="0"/>
              <a:t> linearly combine these analog </a:t>
            </a:r>
            <a:r>
              <a:rPr lang="en-US" altLang="zh-CN" b="0" baseline="0" dirty="0" err="1" smtClean="0"/>
              <a:t>codewords</a:t>
            </a:r>
            <a:r>
              <a:rPr lang="en-US" altLang="zh-CN" b="0" baseline="0" dirty="0" smtClean="0"/>
              <a:t> towards different angles. For the analog </a:t>
            </a:r>
            <a:r>
              <a:rPr lang="en-US" altLang="zh-CN" b="0" baseline="0" dirty="0" err="1" smtClean="0"/>
              <a:t>codewords</a:t>
            </a:r>
            <a:r>
              <a:rPr lang="en-US" altLang="zh-CN" b="0" baseline="0" dirty="0" smtClean="0"/>
              <a:t>, the array gain can be denoted like this. </a:t>
            </a:r>
            <a:r>
              <a:rPr lang="en-US" altLang="zh-CN" b="0" baseline="0" dirty="0" err="1" smtClean="0"/>
              <a:t>Omiga</a:t>
            </a:r>
            <a:r>
              <a:rPr lang="en-US" altLang="zh-CN" b="0" baseline="0" dirty="0" smtClean="0"/>
              <a:t> is angle set on angle domain and delta is the angle-domain interval, then matrix G is composed of steering vectors on each angle in </a:t>
            </a:r>
            <a:r>
              <a:rPr lang="en-US" altLang="zh-CN" b="0" baseline="0" dirty="0" err="1" smtClean="0"/>
              <a:t>Omiga</a:t>
            </a:r>
            <a:r>
              <a:rPr lang="en-US" altLang="zh-CN" b="0" baseline="0" dirty="0" smtClean="0"/>
              <a:t>. The array gain of a steering vector </a:t>
            </a:r>
            <a:r>
              <a:rPr lang="en-US" altLang="zh-CN" b="0" baseline="0" dirty="0" err="1" smtClean="0"/>
              <a:t>yita</a:t>
            </a:r>
            <a:r>
              <a:rPr lang="en-US" altLang="zh-CN" b="0" baseline="0" dirty="0" smtClean="0"/>
              <a:t> is </a:t>
            </a:r>
            <a:r>
              <a:rPr lang="en-US" altLang="zh-CN" b="0" baseline="0" dirty="0" err="1" smtClean="0"/>
              <a:t>yita</a:t>
            </a:r>
            <a:r>
              <a:rPr lang="en-US" altLang="zh-CN" b="0" baseline="0" dirty="0" smtClean="0"/>
              <a:t>=c</a:t>
            </a:r>
            <a:r>
              <a:rPr lang="en-US" altLang="zh-CN" sz="1200" b="0" i="0" u="none" strike="noStrike" kern="1200" baseline="0" dirty="0" smtClean="0">
                <a:solidFill>
                  <a:schemeClr val="tx1"/>
                </a:solidFill>
                <a:latin typeface="Times New Roman" pitchFamily="18" charset="0"/>
                <a:ea typeface="+mn-ea"/>
                <a:cs typeface="+mn-cs"/>
              </a:rPr>
              <a:t>onjugate transpose G multiple a. Therefore for the analog </a:t>
            </a:r>
            <a:r>
              <a:rPr lang="en-US" altLang="zh-CN" sz="1200" b="0" i="0" u="none" strike="noStrike" kern="1200" baseline="0" dirty="0" err="1" smtClean="0">
                <a:solidFill>
                  <a:schemeClr val="tx1"/>
                </a:solidFill>
                <a:latin typeface="Times New Roman" pitchFamily="18" charset="0"/>
                <a:ea typeface="+mn-ea"/>
                <a:cs typeface="+mn-cs"/>
              </a:rPr>
              <a:t>codeword</a:t>
            </a:r>
            <a:r>
              <a:rPr lang="en-US" altLang="zh-CN" sz="1200" b="0" i="0" u="none" strike="noStrike" kern="1200" baseline="0" dirty="0" smtClean="0">
                <a:solidFill>
                  <a:schemeClr val="tx1"/>
                </a:solidFill>
                <a:latin typeface="Times New Roman" pitchFamily="18" charset="0"/>
                <a:ea typeface="+mn-ea"/>
                <a:cs typeface="+mn-cs"/>
              </a:rPr>
              <a:t> </a:t>
            </a:r>
            <a:r>
              <a:rPr lang="en-US" altLang="zh-CN" sz="1200" b="0" i="0" u="none" strike="noStrike" kern="1200" baseline="0" dirty="0" err="1" smtClean="0">
                <a:solidFill>
                  <a:schemeClr val="tx1"/>
                </a:solidFill>
                <a:latin typeface="Times New Roman" pitchFamily="18" charset="0"/>
                <a:ea typeface="+mn-ea"/>
                <a:cs typeface="+mn-cs"/>
              </a:rPr>
              <a:t>ftheta</a:t>
            </a:r>
            <a:r>
              <a:rPr lang="en-US" altLang="zh-CN" sz="1200" b="0" i="0" u="none" strike="noStrike" kern="1200" baseline="0" dirty="0" smtClean="0">
                <a:solidFill>
                  <a:schemeClr val="tx1"/>
                </a:solidFill>
                <a:latin typeface="Times New Roman" pitchFamily="18" charset="0"/>
                <a:ea typeface="+mn-ea"/>
                <a:cs typeface="+mn-cs"/>
              </a:rPr>
              <a:t>, the optimal problem is like this. This makes </a:t>
            </a:r>
            <a:r>
              <a:rPr lang="en-US" altLang="zh-CN" sz="1200" b="0" i="0" u="none" strike="noStrike" kern="1200" baseline="0" dirty="0" err="1" smtClean="0">
                <a:solidFill>
                  <a:schemeClr val="tx1"/>
                </a:solidFill>
                <a:latin typeface="Times New Roman" pitchFamily="18" charset="0"/>
                <a:ea typeface="+mn-ea"/>
                <a:cs typeface="+mn-cs"/>
              </a:rPr>
              <a:t>ftheta</a:t>
            </a:r>
            <a:r>
              <a:rPr lang="en-US" altLang="zh-CN" sz="1200" b="0" i="0" u="none" strike="noStrike" kern="1200" baseline="0" dirty="0" smtClean="0">
                <a:solidFill>
                  <a:schemeClr val="tx1"/>
                </a:solidFill>
                <a:latin typeface="Times New Roman" pitchFamily="18" charset="0"/>
                <a:ea typeface="+mn-ea"/>
                <a:cs typeface="+mn-cs"/>
              </a:rPr>
              <a:t> has the nearest array gain to steering vector a(</a:t>
            </a:r>
            <a:r>
              <a:rPr lang="en-US" altLang="zh-CN" sz="1200" b="0" i="0" u="none" strike="noStrike" kern="1200" baseline="0" dirty="0" err="1" smtClean="0">
                <a:solidFill>
                  <a:schemeClr val="tx1"/>
                </a:solidFill>
                <a:latin typeface="Times New Roman" pitchFamily="18" charset="0"/>
                <a:ea typeface="+mn-ea"/>
                <a:cs typeface="+mn-cs"/>
              </a:rPr>
              <a:t>N,theta</a:t>
            </a:r>
            <a:r>
              <a:rPr lang="en-US" altLang="zh-CN" sz="1200" b="0" i="0" u="none" strike="noStrike" kern="1200" baseline="0" dirty="0" smtClean="0">
                <a:solidFill>
                  <a:schemeClr val="tx1"/>
                </a:solidFill>
                <a:latin typeface="Times New Roman" pitchFamily="18" charset="0"/>
                <a:ea typeface="+mn-ea"/>
                <a:cs typeface="+mn-cs"/>
              </a:rPr>
              <a:t>) under the PSs constraint as ().</a:t>
            </a:r>
          </a:p>
        </p:txBody>
      </p:sp>
    </p:spTree>
    <p:extLst>
      <p:ext uri="{BB962C8B-B14F-4D97-AF65-F5344CB8AC3E}">
        <p14:creationId xmlns:p14="http://schemas.microsoft.com/office/powerpoint/2010/main" val="3195260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0" dirty="0" smtClean="0"/>
              <a:t>To solve the optimal problem,</a:t>
            </a:r>
            <a:r>
              <a:rPr lang="en-US" altLang="zh-CN" b="0" baseline="0" dirty="0" smtClean="0"/>
              <a:t> we utilize a neighbor search algorithm. The target is to find </a:t>
            </a:r>
            <a:r>
              <a:rPr lang="en-US" altLang="zh-CN" sz="1200" kern="0" dirty="0" smtClean="0">
                <a:solidFill>
                  <a:srgbClr val="000000"/>
                </a:solidFill>
                <a:latin typeface="Times New Roman" pitchFamily="18" charset="0"/>
                <a:cs typeface="Times New Roman" pitchFamily="18" charset="0"/>
                <a:sym typeface="Wingdings" pitchFamily="2" charset="2"/>
              </a:rPr>
              <a:t>the </a:t>
            </a:r>
            <a:r>
              <a:rPr lang="en-US" altLang="zh-CN" sz="1200" kern="0" dirty="0" smtClean="0">
                <a:solidFill>
                  <a:srgbClr val="C00000"/>
                </a:solidFill>
                <a:latin typeface="Times New Roman" pitchFamily="18" charset="0"/>
                <a:cs typeface="Times New Roman" pitchFamily="18" charset="0"/>
                <a:sym typeface="Wingdings" pitchFamily="2" charset="2"/>
              </a:rPr>
              <a:t>near-optimal</a:t>
            </a:r>
            <a:r>
              <a:rPr lang="en-US" altLang="zh-CN" sz="1200" kern="0" dirty="0" smtClean="0">
                <a:solidFill>
                  <a:srgbClr val="000000"/>
                </a:solidFill>
                <a:latin typeface="Times New Roman" pitchFamily="18" charset="0"/>
                <a:cs typeface="Times New Roman" pitchFamily="18" charset="0"/>
                <a:sym typeface="Wingdings" pitchFamily="2" charset="2"/>
              </a:rPr>
              <a:t> </a:t>
            </a:r>
            <a:r>
              <a:rPr lang="en-US" altLang="zh-CN" sz="1200" kern="0" dirty="0" err="1" smtClean="0">
                <a:solidFill>
                  <a:srgbClr val="000000"/>
                </a:solidFill>
                <a:latin typeface="Times New Roman" pitchFamily="18" charset="0"/>
                <a:cs typeface="Times New Roman" pitchFamily="18" charset="0"/>
                <a:sym typeface="Wingdings" pitchFamily="2" charset="2"/>
              </a:rPr>
              <a:t>codeword</a:t>
            </a:r>
            <a:r>
              <a:rPr lang="en-US" altLang="zh-CN" sz="1200" kern="0" dirty="0" smtClean="0">
                <a:solidFill>
                  <a:srgbClr val="000000"/>
                </a:solidFill>
                <a:latin typeface="Times New Roman" pitchFamily="18" charset="0"/>
                <a:cs typeface="Times New Roman" pitchFamily="18" charset="0"/>
                <a:sym typeface="Wingdings" pitchFamily="2" charset="2"/>
              </a:rPr>
              <a:t> toward the </a:t>
            </a:r>
            <a:r>
              <a:rPr lang="en-US" altLang="zh-CN" sz="1200" kern="0" dirty="0" smtClean="0">
                <a:solidFill>
                  <a:srgbClr val="0033CC"/>
                </a:solidFill>
                <a:latin typeface="Times New Roman" pitchFamily="18" charset="0"/>
                <a:cs typeface="Times New Roman" pitchFamily="18" charset="0"/>
                <a:sym typeface="Wingdings" pitchFamily="2" charset="2"/>
              </a:rPr>
              <a:t>target angle theta under the PSs constraint</a:t>
            </a:r>
            <a:r>
              <a:rPr lang="en-US" altLang="zh-CN" sz="1200" kern="0" baseline="0" dirty="0" smtClean="0">
                <a:solidFill>
                  <a:srgbClr val="0033CC"/>
                </a:solidFill>
                <a:latin typeface="Times New Roman" pitchFamily="18" charset="0"/>
                <a:cs typeface="Times New Roman" pitchFamily="18" charset="0"/>
                <a:sym typeface="Wingdings" pitchFamily="2" charset="2"/>
              </a:rPr>
              <a:t> and </a:t>
            </a:r>
            <a:r>
              <a:rPr lang="en-US" altLang="zh-CN" sz="1200" b="0" kern="1200" baseline="0" dirty="0" smtClean="0">
                <a:solidFill>
                  <a:schemeClr val="tx1"/>
                </a:solidFill>
                <a:latin typeface="Times New Roman" pitchFamily="18" charset="0"/>
                <a:cs typeface="+mn-cs"/>
                <a:sym typeface="Wingdings" pitchFamily="2" charset="2"/>
              </a:rPr>
              <a:t>t</a:t>
            </a:r>
            <a:r>
              <a:rPr lang="en-US" altLang="zh-CN" b="0" baseline="0" dirty="0" smtClean="0"/>
              <a:t>he neighbor set of f is composed of </a:t>
            </a:r>
            <a:r>
              <a:rPr lang="en-US" altLang="zh-CN" b="0" baseline="0" dirty="0" err="1" smtClean="0"/>
              <a:t>codewords</a:t>
            </a:r>
            <a:r>
              <a:rPr lang="en-US" altLang="zh-CN" b="0" baseline="0" dirty="0" smtClean="0"/>
              <a:t> which have D elements different to f. The procedure of NSA is, firstly generate reference array gain, than randomly choose f1 as initial </a:t>
            </a:r>
            <a:r>
              <a:rPr lang="en-US" altLang="zh-CN" b="0" baseline="0" dirty="0" err="1" smtClean="0"/>
              <a:t>codeword</a:t>
            </a:r>
            <a:r>
              <a:rPr lang="en-US" altLang="zh-CN" b="0" baseline="0" dirty="0" smtClean="0"/>
              <a:t> </a:t>
            </a:r>
            <a:r>
              <a:rPr lang="en-US" altLang="zh-CN" b="0" baseline="0" dirty="0" err="1" smtClean="0"/>
              <a:t>ans</a:t>
            </a:r>
            <a:r>
              <a:rPr lang="en-US" altLang="zh-CN" b="0" baseline="0" dirty="0" smtClean="0"/>
              <a:t> generate its neighbor set, find the optimal </a:t>
            </a:r>
            <a:r>
              <a:rPr lang="en-US" altLang="zh-CN" b="0" baseline="0" dirty="0" err="1" smtClean="0"/>
              <a:t>codeword</a:t>
            </a:r>
            <a:r>
              <a:rPr lang="en-US" altLang="zh-CN" b="0" baseline="0" dirty="0" smtClean="0"/>
              <a:t> in neighbor set fi+1. Put it into next iteration. After several iteration, we can find the near-optimal </a:t>
            </a:r>
            <a:r>
              <a:rPr lang="en-US" altLang="zh-CN" b="0" baseline="0" dirty="0" err="1" smtClean="0"/>
              <a:t>codeword</a:t>
            </a:r>
            <a:r>
              <a:rPr lang="en-US" altLang="zh-CN" b="0" baseline="0" dirty="0" smtClean="0"/>
              <a:t> f. </a:t>
            </a:r>
            <a:endParaRPr lang="zh-CN" altLang="en-US" b="0" dirty="0"/>
          </a:p>
        </p:txBody>
      </p:sp>
    </p:spTree>
    <p:extLst>
      <p:ext uri="{BB962C8B-B14F-4D97-AF65-F5344CB8AC3E}">
        <p14:creationId xmlns:p14="http://schemas.microsoft.com/office/powerpoint/2010/main" val="3195260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srcRect/>
          <a:stretch>
            <a:fillRect/>
          </a:stretch>
        </p:blipFill>
        <p:spPr bwMode="auto">
          <a:xfrm>
            <a:off x="0" y="0"/>
            <a:ext cx="9144000" cy="3581400"/>
          </a:xfrm>
          <a:prstGeom prst="rect">
            <a:avLst/>
          </a:prstGeom>
          <a:noFill/>
          <a:ln w="9525">
            <a:noFill/>
            <a:miter lim="800000"/>
            <a:headEnd/>
            <a:tailEnd/>
          </a:ln>
        </p:spPr>
      </p:pic>
      <p:sp>
        <p:nvSpPr>
          <p:cNvPr id="5" name="Rectangle 7"/>
          <p:cNvSpPr>
            <a:spLocks noChangeArrowheads="1"/>
          </p:cNvSpPr>
          <p:nvPr/>
        </p:nvSpPr>
        <p:spPr bwMode="auto">
          <a:xfrm>
            <a:off x="152400" y="1143000"/>
            <a:ext cx="88392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44035" name="Rectangle 3"/>
          <p:cNvSpPr>
            <a:spLocks noGrp="1" noChangeArrowheads="1"/>
          </p:cNvSpPr>
          <p:nvPr>
            <p:ph type="subTitle" idx="1"/>
          </p:nvPr>
        </p:nvSpPr>
        <p:spPr>
          <a:xfrm>
            <a:off x="990600" y="3733800"/>
            <a:ext cx="7391400" cy="1219200"/>
          </a:xfrm>
        </p:spPr>
        <p:txBody>
          <a:bodyPr anchor="b"/>
          <a:lstStyle>
            <a:lvl1pPr marL="0" indent="0" algn="ctr">
              <a:buFont typeface="Wingdings" pitchFamily="2" charset="2"/>
              <a:buNone/>
              <a:defRPr/>
            </a:lvl1pPr>
          </a:lstStyle>
          <a:p>
            <a:r>
              <a:rPr lang="en-US" altLang="zh-CN"/>
              <a:t>Click to edit Master subtitle style</a:t>
            </a:r>
          </a:p>
        </p:txBody>
      </p:sp>
      <p:sp>
        <p:nvSpPr>
          <p:cNvPr id="44037" name="Rectangle 5"/>
          <p:cNvSpPr>
            <a:spLocks noGrp="1" noChangeArrowheads="1"/>
          </p:cNvSpPr>
          <p:nvPr>
            <p:ph type="ctrTitle" sz="quarter"/>
          </p:nvPr>
        </p:nvSpPr>
        <p:spPr>
          <a:xfrm>
            <a:off x="990600" y="1981200"/>
            <a:ext cx="7391400" cy="1143000"/>
          </a:xfrm>
        </p:spPr>
        <p:txBody>
          <a:bodyPr anchor="ctr"/>
          <a:lstStyle>
            <a:lvl1pPr algn="ctr">
              <a:defRPr/>
            </a:lvl1pPr>
          </a:lstStyle>
          <a:p>
            <a:r>
              <a:rPr lang="en-US" altLang="zh-CN"/>
              <a:t>Click to edit Master title style</a:t>
            </a:r>
          </a:p>
        </p:txBody>
      </p:sp>
      <p:sp>
        <p:nvSpPr>
          <p:cNvPr id="6" name="Rectangle 4"/>
          <p:cNvSpPr>
            <a:spLocks noGrp="1" noChangeArrowheads="1"/>
          </p:cNvSpPr>
          <p:nvPr>
            <p:ph type="dt" sz="quarter" idx="10"/>
          </p:nvPr>
        </p:nvSpPr>
        <p:spPr bwMode="auto">
          <a:xfrm>
            <a:off x="7239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eaLnBrk="1" hangingPunct="1">
              <a:defRPr sz="1400">
                <a:solidFill>
                  <a:srgbClr val="000000"/>
                </a:solidFill>
                <a:latin typeface="Arial" charset="0"/>
                <a:ea typeface="宋体" pitchFamily="2" charset="-122"/>
              </a:defRPr>
            </a:lvl1pPr>
          </a:lstStyle>
          <a:p>
            <a:pPr>
              <a:defRPr/>
            </a:pPr>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120F6300-F71A-4E4A-ACDC-0879076BA03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328E7542-8D23-4A0B-9DDE-E5551669E40D}" type="slidenum">
              <a:rPr lang="zh-CN" altLang="en-US"/>
              <a:pPr>
                <a:defRPr/>
              </a:pPr>
              <a:t>‹#›</a:t>
            </a:fld>
            <a:endParaRPr lang="en-US" altLang="zh-CN"/>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2"/>
          <p:cNvPicPr>
            <a:picLocks noChangeAspect="1" noChangeArrowheads="1"/>
          </p:cNvPicPr>
          <p:nvPr userDrawn="1"/>
        </p:nvPicPr>
        <p:blipFill>
          <a:blip r:embed="rId5" cstate="print"/>
          <a:srcRect/>
          <a:stretch>
            <a:fillRect/>
          </a:stretch>
        </p:blipFill>
        <p:spPr bwMode="auto">
          <a:xfrm>
            <a:off x="0" y="0"/>
            <a:ext cx="9144000" cy="35814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152400" y="228600"/>
            <a:ext cx="87630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styleb</a:t>
            </a:r>
          </a:p>
        </p:txBody>
      </p:sp>
      <p:sp>
        <p:nvSpPr>
          <p:cNvPr id="5124" name="Rectangle 4"/>
          <p:cNvSpPr>
            <a:spLocks noGrp="1" noChangeArrowheads="1"/>
          </p:cNvSpPr>
          <p:nvPr>
            <p:ph type="body" idx="1"/>
          </p:nvPr>
        </p:nvSpPr>
        <p:spPr bwMode="auto">
          <a:xfrm>
            <a:off x="152400" y="1371600"/>
            <a:ext cx="8686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43015" name="Rectangle 7"/>
          <p:cNvSpPr>
            <a:spLocks noGrp="1" noChangeArrowheads="1"/>
          </p:cNvSpPr>
          <p:nvPr>
            <p:ph type="sldNum" sz="quarter" idx="4"/>
          </p:nvPr>
        </p:nvSpPr>
        <p:spPr bwMode="auto">
          <a:xfrm>
            <a:off x="-76200" y="0"/>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eaLnBrk="1" hangingPunct="1">
              <a:defRPr sz="1600" b="1">
                <a:solidFill>
                  <a:schemeClr val="bg1"/>
                </a:solidFill>
                <a:ea typeface="宋体" charset="-122"/>
              </a:defRPr>
            </a:lvl1pPr>
          </a:lstStyle>
          <a:p>
            <a:pPr>
              <a:defRPr/>
            </a:pPr>
            <a:fld id="{C3DF77F4-98E3-4736-9F5A-B54B8FE73005}" type="slidenum">
              <a:rPr lang="zh-CN" altLang="en-US"/>
              <a:pPr>
                <a:defRPr/>
              </a:pPr>
              <a:t>‹#›</a:t>
            </a:fld>
            <a:endParaRPr lang="en-US" altLang="zh-CN"/>
          </a:p>
        </p:txBody>
      </p:sp>
      <p:sp>
        <p:nvSpPr>
          <p:cNvPr id="1030" name="Rectangle 8"/>
          <p:cNvSpPr>
            <a:spLocks noChangeArrowheads="1"/>
          </p:cNvSpPr>
          <p:nvPr/>
        </p:nvSpPr>
        <p:spPr bwMode="auto">
          <a:xfrm flipV="1">
            <a:off x="176213" y="1066800"/>
            <a:ext cx="8763000" cy="76200"/>
          </a:xfrm>
          <a:prstGeom prst="rect">
            <a:avLst/>
          </a:prstGeom>
          <a:solidFill>
            <a:srgbClr val="000080"/>
          </a:solidFill>
          <a:ln>
            <a:noFill/>
          </a:ln>
          <a:extLst/>
        </p:spPr>
        <p:txBody>
          <a:bodyPr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1" name="Rectangle 9"/>
          <p:cNvSpPr>
            <a:spLocks noChangeArrowheads="1"/>
          </p:cNvSpPr>
          <p:nvPr/>
        </p:nvSpPr>
        <p:spPr bwMode="auto">
          <a:xfrm flipV="1">
            <a:off x="228600" y="6553200"/>
            <a:ext cx="8763000" cy="1588"/>
          </a:xfrm>
          <a:prstGeom prst="rect">
            <a:avLst/>
          </a:prstGeom>
          <a:solidFill>
            <a:srgbClr val="000080"/>
          </a:solidFill>
          <a:ln w="0">
            <a:solidFill>
              <a:schemeClr val="tx1"/>
            </a:solidFill>
            <a:miter lim="800000"/>
            <a:headEnd/>
            <a:tailEnd/>
          </a:ln>
        </p:spPr>
        <p:txBody>
          <a:bodyPr rot="10800000" wrap="none"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mtClean="0"/>
          </a:p>
        </p:txBody>
      </p:sp>
      <p:sp>
        <p:nvSpPr>
          <p:cNvPr id="1032" name="Rectangle 10"/>
          <p:cNvSpPr>
            <a:spLocks noChangeArrowheads="1"/>
          </p:cNvSpPr>
          <p:nvPr/>
        </p:nvSpPr>
        <p:spPr bwMode="auto">
          <a:xfrm>
            <a:off x="7086600" y="6553200"/>
            <a:ext cx="1905000" cy="228600"/>
          </a:xfrm>
          <a:prstGeom prst="rect">
            <a:avLst/>
          </a:prstGeom>
          <a:noFill/>
          <a:ln w="9525">
            <a:noFill/>
            <a:miter lim="800000"/>
            <a:headEnd/>
            <a:tailEnd/>
          </a:ln>
        </p:spPr>
        <p:txBody>
          <a:bodyPr/>
          <a:lstStyle/>
          <a:p>
            <a:pPr algn="r">
              <a:defRPr/>
            </a:pPr>
            <a:fld id="{8C3FDC9B-82B6-4428-9520-014AEADAB2AE}" type="slidenum">
              <a:rPr lang="en-US" altLang="zh-CN" sz="1400" b="1" smtClean="0">
                <a:solidFill>
                  <a:srgbClr val="333399"/>
                </a:solidFill>
              </a:rPr>
              <a:pPr algn="r">
                <a:defRPr/>
              </a:pPr>
              <a:t>‹#›</a:t>
            </a:fld>
            <a:r>
              <a:rPr lang="en-US" altLang="zh-CN" sz="1400" b="1" dirty="0" smtClean="0">
                <a:solidFill>
                  <a:srgbClr val="333399"/>
                </a:solidFill>
              </a:rPr>
              <a:t>/22</a:t>
            </a:r>
            <a:endParaRPr lang="en-US" altLang="zh-CN" sz="1000" dirty="0">
              <a:solidFill>
                <a:srgbClr val="A50021"/>
              </a:solidFill>
            </a:endParaRPr>
          </a:p>
        </p:txBody>
      </p:sp>
      <p:sp>
        <p:nvSpPr>
          <p:cNvPr id="1033" name="矩形 2"/>
          <p:cNvSpPr>
            <a:spLocks noChangeArrowheads="1"/>
          </p:cNvSpPr>
          <p:nvPr userDrawn="1"/>
        </p:nvSpPr>
        <p:spPr bwMode="auto">
          <a:xfrm>
            <a:off x="152400" y="6581775"/>
            <a:ext cx="9296400" cy="276999"/>
          </a:xfrm>
          <a:prstGeom prst="rect">
            <a:avLst/>
          </a:prstGeom>
          <a:noFill/>
          <a:ln>
            <a:noFill/>
          </a:ln>
          <a:extLst/>
        </p:spPr>
        <p:txBody>
          <a:bodyPr>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smtClean="0">
                <a:solidFill>
                  <a:srgbClr val="000000"/>
                </a:solidFill>
                <a:latin typeface="Times New Roman" pitchFamily="18" charset="0"/>
                <a:ea typeface="宋体" panose="02010600030101010101" pitchFamily="2" charset="-122"/>
                <a:cs typeface="Times New Roman" pitchFamily="18" charset="0"/>
              </a:rPr>
              <a:t>Angle-based Codebook for</a:t>
            </a:r>
            <a:r>
              <a:rPr lang="en-US" altLang="zh-CN" sz="1200" baseline="0" dirty="0" smtClean="0">
                <a:solidFill>
                  <a:srgbClr val="000000"/>
                </a:solidFill>
                <a:latin typeface="Times New Roman" pitchFamily="18" charset="0"/>
                <a:ea typeface="宋体" panose="02010600030101010101" pitchFamily="2" charset="-122"/>
                <a:cs typeface="Times New Roman" pitchFamily="18" charset="0"/>
              </a:rPr>
              <a:t> low-resolution hybrid </a:t>
            </a:r>
            <a:r>
              <a:rPr lang="en-US" altLang="zh-CN" sz="1200" baseline="0" dirty="0" err="1" smtClean="0">
                <a:solidFill>
                  <a:srgbClr val="000000"/>
                </a:solidFill>
                <a:latin typeface="Times New Roman" pitchFamily="18" charset="0"/>
                <a:ea typeface="宋体" panose="02010600030101010101" pitchFamily="2" charset="-122"/>
                <a:cs typeface="Times New Roman" pitchFamily="18" charset="0"/>
              </a:rPr>
              <a:t>precoding</a:t>
            </a:r>
            <a:r>
              <a:rPr lang="en-US" altLang="zh-CN" sz="1200" baseline="0" dirty="0" smtClean="0">
                <a:solidFill>
                  <a:srgbClr val="000000"/>
                </a:solidFill>
                <a:latin typeface="Times New Roman" pitchFamily="18" charset="0"/>
                <a:ea typeface="宋体" panose="02010600030101010101" pitchFamily="2" charset="-122"/>
                <a:cs typeface="Times New Roman" pitchFamily="18" charset="0"/>
              </a:rPr>
              <a:t> in </a:t>
            </a:r>
            <a:r>
              <a:rPr lang="en-US" altLang="zh-CN" sz="1200" baseline="0" dirty="0" err="1" smtClean="0">
                <a:solidFill>
                  <a:srgbClr val="000000"/>
                </a:solidFill>
                <a:latin typeface="Times New Roman" pitchFamily="18" charset="0"/>
                <a:ea typeface="宋体" panose="02010600030101010101" pitchFamily="2" charset="-122"/>
                <a:cs typeface="Times New Roman" pitchFamily="18" charset="0"/>
              </a:rPr>
              <a:t>mmWave</a:t>
            </a:r>
            <a:r>
              <a:rPr lang="en-US" altLang="zh-CN" sz="1200" baseline="0" dirty="0" smtClean="0">
                <a:solidFill>
                  <a:srgbClr val="000000"/>
                </a:solidFill>
                <a:latin typeface="Times New Roman" pitchFamily="18" charset="0"/>
                <a:ea typeface="宋体" panose="02010600030101010101" pitchFamily="2" charset="-122"/>
                <a:cs typeface="Times New Roman" pitchFamily="18" charset="0"/>
              </a:rPr>
              <a:t> systems</a:t>
            </a:r>
            <a:endParaRPr lang="zh-CN" altLang="en-US" sz="1200" dirty="0" smtClean="0">
              <a:solidFill>
                <a:srgbClr val="000000"/>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952" r:id="rId1"/>
    <p:sldLayoutId id="2147483950" r:id="rId2"/>
    <p:sldLayoutId id="2147483951"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Font typeface="Wingdings" pitchFamily="2" charset="2"/>
        <a:buChar char="l"/>
        <a:defRPr>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emf"/><Relationship Id="rId5" Type="http://schemas.openxmlformats.org/officeDocument/2006/relationships/image" Target="../media/image29.wmf"/><Relationship Id="rId4"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image" Target="../media/image29.wmf"/><Relationship Id="rId4" Type="http://schemas.openxmlformats.org/officeDocument/2006/relationships/oleObject" Target="../embeddings/oleObject29.bin"/></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image" Target="../media/image491.png"/><Relationship Id="rId3" Type="http://schemas.openxmlformats.org/officeDocument/2006/relationships/notesSlide" Target="../notesSlides/notesSlide16.xml"/><Relationship Id="rId7" Type="http://schemas.openxmlformats.org/officeDocument/2006/relationships/oleObject" Target="../embeddings/oleObject31.bin"/><Relationship Id="rId12"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wmf"/><Relationship Id="rId11" Type="http://schemas.openxmlformats.org/officeDocument/2006/relationships/image" Target="../media/image49.png"/><Relationship Id="rId5" Type="http://schemas.openxmlformats.org/officeDocument/2006/relationships/oleObject" Target="../embeddings/oleObject30.bin"/><Relationship Id="rId10" Type="http://schemas.openxmlformats.org/officeDocument/2006/relationships/image" Target="../media/image37.wmf"/><Relationship Id="rId4" Type="http://schemas.openxmlformats.org/officeDocument/2006/relationships/image" Target="../media/image48.png"/><Relationship Id="rId9" Type="http://schemas.openxmlformats.org/officeDocument/2006/relationships/oleObject" Target="../embeddings/oleObject32.bin"/><Relationship Id="rId1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7.png"/><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46.emf"/><Relationship Id="rId5" Type="http://schemas.openxmlformats.org/officeDocument/2006/relationships/oleObject" Target="../embeddings/oleObject33.bin"/><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7.xml"/><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png"/><Relationship Id="rId11" Type="http://schemas.openxmlformats.org/officeDocument/2006/relationships/oleObject" Target="../embeddings/oleObject7.bin"/><Relationship Id="rId5" Type="http://schemas.openxmlformats.org/officeDocument/2006/relationships/image" Target="../media/image11.png"/><Relationship Id="rId10" Type="http://schemas.openxmlformats.org/officeDocument/2006/relationships/image" Target="../media/image8.wmf"/><Relationship Id="rId4" Type="http://schemas.openxmlformats.org/officeDocument/2006/relationships/image" Target="../media/image10.png"/><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wmf"/><Relationship Id="rId18" Type="http://schemas.openxmlformats.org/officeDocument/2006/relationships/oleObject" Target="../embeddings/oleObject15.bin"/><Relationship Id="rId3" Type="http://schemas.openxmlformats.org/officeDocument/2006/relationships/notesSlide" Target="../notesSlides/notesSlide8.xml"/><Relationship Id="rId21" Type="http://schemas.openxmlformats.org/officeDocument/2006/relationships/image" Target="../media/image18.wmf"/><Relationship Id="rId7" Type="http://schemas.openxmlformats.org/officeDocument/2006/relationships/image" Target="../media/image11.wmf"/><Relationship Id="rId12" Type="http://schemas.openxmlformats.org/officeDocument/2006/relationships/oleObject" Target="../embeddings/oleObject12.bin"/><Relationship Id="rId17" Type="http://schemas.openxmlformats.org/officeDocument/2006/relationships/image" Target="../media/image16.wmf"/><Relationship Id="rId25" Type="http://schemas.openxmlformats.org/officeDocument/2006/relationships/image" Target="../media/image20.w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3.wmf"/><Relationship Id="rId24" Type="http://schemas.openxmlformats.org/officeDocument/2006/relationships/oleObject" Target="../embeddings/oleObject18.bin"/><Relationship Id="rId5" Type="http://schemas.openxmlformats.org/officeDocument/2006/relationships/image" Target="../media/image10.wmf"/><Relationship Id="rId15" Type="http://schemas.openxmlformats.org/officeDocument/2006/relationships/image" Target="../media/image15.wmf"/><Relationship Id="rId23" Type="http://schemas.openxmlformats.org/officeDocument/2006/relationships/image" Target="../media/image19.wmf"/><Relationship Id="rId10" Type="http://schemas.openxmlformats.org/officeDocument/2006/relationships/oleObject" Target="../embeddings/oleObject11.bin"/><Relationship Id="rId19"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2.wmf"/><Relationship Id="rId14" Type="http://schemas.openxmlformats.org/officeDocument/2006/relationships/oleObject" Target="../embeddings/oleObject13.bin"/><Relationship Id="rId22"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4.wmf"/><Relationship Id="rId18" Type="http://schemas.openxmlformats.org/officeDocument/2006/relationships/oleObject" Target="../embeddings/oleObject26.bin"/><Relationship Id="rId3" Type="http://schemas.openxmlformats.org/officeDocument/2006/relationships/notesSlide" Target="../notesSlides/notesSlide9.xml"/><Relationship Id="rId21" Type="http://schemas.openxmlformats.org/officeDocument/2006/relationships/image" Target="../media/image28.emf"/><Relationship Id="rId7" Type="http://schemas.openxmlformats.org/officeDocument/2006/relationships/image" Target="../media/image16.wmf"/><Relationship Id="rId12" Type="http://schemas.openxmlformats.org/officeDocument/2006/relationships/oleObject" Target="../embeddings/oleObject23.bin"/><Relationship Id="rId17" Type="http://schemas.openxmlformats.org/officeDocument/2006/relationships/image" Target="../media/image26.wmf"/><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23.wmf"/><Relationship Id="rId5" Type="http://schemas.openxmlformats.org/officeDocument/2006/relationships/image" Target="../media/image21.wmf"/><Relationship Id="rId15" Type="http://schemas.openxmlformats.org/officeDocument/2006/relationships/image" Target="../media/image25.wmf"/><Relationship Id="rId10" Type="http://schemas.openxmlformats.org/officeDocument/2006/relationships/oleObject" Target="../embeddings/oleObject22.bin"/><Relationship Id="rId19" Type="http://schemas.openxmlformats.org/officeDocument/2006/relationships/image" Target="../media/image27.wmf"/><Relationship Id="rId4" Type="http://schemas.openxmlformats.org/officeDocument/2006/relationships/oleObject" Target="../embeddings/oleObject19.bin"/><Relationship Id="rId9" Type="http://schemas.openxmlformats.org/officeDocument/2006/relationships/image" Target="../media/image22.wmf"/><Relationship Id="rId1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12220" y="2247940"/>
            <a:ext cx="7810500" cy="1600200"/>
          </a:xfrm>
        </p:spPr>
        <p:txBody>
          <a:bodyPr/>
          <a:lstStyle/>
          <a:p>
            <a:pPr eaLnBrk="1" hangingPunct="1"/>
            <a:r>
              <a:rPr lang="en-US" altLang="zh-CN" sz="3200" dirty="0">
                <a:solidFill>
                  <a:srgbClr val="C00000"/>
                </a:solidFill>
                <a:latin typeface="Times New Roman" panose="02020603050405020304" pitchFamily="18" charset="0"/>
                <a:ea typeface="宋体" pitchFamily="2" charset="-122"/>
                <a:cs typeface="Times New Roman" panose="02020603050405020304" pitchFamily="18" charset="0"/>
              </a:rPr>
              <a:t>Angle-Based Codebook for Low-Resolution </a:t>
            </a:r>
            <a:r>
              <a:rPr lang="en-US" altLang="zh-CN" sz="3200" dirty="0" smtClean="0">
                <a:solidFill>
                  <a:srgbClr val="C00000"/>
                </a:solidFill>
                <a:latin typeface="Times New Roman" panose="02020603050405020304" pitchFamily="18" charset="0"/>
                <a:ea typeface="宋体" pitchFamily="2" charset="-122"/>
                <a:cs typeface="Times New Roman" panose="02020603050405020304" pitchFamily="18" charset="0"/>
              </a:rPr>
              <a:t>Hybrid Precoding </a:t>
            </a:r>
            <a:r>
              <a:rPr lang="en-US" altLang="zh-CN" sz="3200" dirty="0">
                <a:solidFill>
                  <a:srgbClr val="C00000"/>
                </a:solidFill>
                <a:latin typeface="Times New Roman" panose="02020603050405020304" pitchFamily="18" charset="0"/>
                <a:ea typeface="宋体" pitchFamily="2" charset="-122"/>
                <a:cs typeface="Times New Roman" panose="02020603050405020304" pitchFamily="18" charset="0"/>
              </a:rPr>
              <a:t>in Millimeter-Wave Massive </a:t>
            </a:r>
            <a:r>
              <a:rPr lang="en-US" altLang="zh-CN" sz="3200" dirty="0" smtClean="0">
                <a:solidFill>
                  <a:srgbClr val="C00000"/>
                </a:solidFill>
                <a:latin typeface="Times New Roman" panose="02020603050405020304" pitchFamily="18" charset="0"/>
                <a:ea typeface="宋体" pitchFamily="2" charset="-122"/>
                <a:cs typeface="Times New Roman" panose="02020603050405020304" pitchFamily="18" charset="0"/>
              </a:rPr>
              <a:t>MIMO Systems</a:t>
            </a:r>
          </a:p>
        </p:txBody>
      </p:sp>
      <p:sp>
        <p:nvSpPr>
          <p:cNvPr id="26627" name="Rectangle 3"/>
          <p:cNvSpPr>
            <a:spLocks noGrp="1" noChangeArrowheads="1"/>
          </p:cNvSpPr>
          <p:nvPr>
            <p:ph type="subTitle" idx="1"/>
          </p:nvPr>
        </p:nvSpPr>
        <p:spPr>
          <a:xfrm>
            <a:off x="-93991" y="4986136"/>
            <a:ext cx="9331982" cy="787858"/>
          </a:xfrm>
        </p:spPr>
        <p:txBody>
          <a:bodyPr/>
          <a:lstStyle/>
          <a:p>
            <a:pPr eaLnBrk="1" hangingPunct="1"/>
            <a:r>
              <a:rPr lang="en-US" altLang="zh-CN" sz="2000" dirty="0">
                <a:latin typeface="Times New Roman" panose="02020603050405020304" pitchFamily="18" charset="0"/>
                <a:ea typeface="宋体" pitchFamily="2" charset="-122"/>
                <a:cs typeface="Times New Roman" panose="02020603050405020304" pitchFamily="18" charset="0"/>
              </a:rPr>
              <a:t>Tsinghua National Laboratory for Information Science and Technology (</a:t>
            </a:r>
            <a:r>
              <a:rPr lang="en-US" altLang="zh-CN" sz="2000" dirty="0" err="1">
                <a:latin typeface="Times New Roman" panose="02020603050405020304" pitchFamily="18" charset="0"/>
                <a:ea typeface="宋体" pitchFamily="2" charset="-122"/>
                <a:cs typeface="Times New Roman" panose="02020603050405020304" pitchFamily="18" charset="0"/>
              </a:rPr>
              <a:t>TNList</a:t>
            </a:r>
            <a:r>
              <a:rPr lang="en-US" altLang="zh-CN" sz="2000" dirty="0" smtClean="0">
                <a:latin typeface="Times New Roman" panose="02020603050405020304" pitchFamily="18" charset="0"/>
                <a:ea typeface="宋体" pitchFamily="2" charset="-122"/>
                <a:cs typeface="Times New Roman" panose="02020603050405020304" pitchFamily="18" charset="0"/>
              </a:rPr>
              <a:t>)</a:t>
            </a:r>
          </a:p>
          <a:p>
            <a:pPr eaLnBrk="1" hangingPunct="1"/>
            <a:r>
              <a:rPr lang="en-US" altLang="zh-CN" sz="2000" dirty="0" smtClean="0">
                <a:latin typeface="Times New Roman" panose="02020603050405020304" pitchFamily="18" charset="0"/>
                <a:ea typeface="宋体" pitchFamily="2" charset="-122"/>
                <a:cs typeface="Times New Roman" panose="02020603050405020304" pitchFamily="18" charset="0"/>
              </a:rPr>
              <a:t>Department of Electronic Engineering, </a:t>
            </a:r>
            <a:r>
              <a:rPr lang="en-US" altLang="zh-CN" sz="2000" dirty="0" smtClean="0">
                <a:latin typeface="Times New Roman" panose="02020603050405020304" pitchFamily="18" charset="0"/>
                <a:cs typeface="Times New Roman" panose="02020603050405020304" pitchFamily="18" charset="0"/>
              </a:rPr>
              <a:t>Tsinghua University</a:t>
            </a:r>
            <a:r>
              <a:rPr lang="en-US" altLang="zh-CN" sz="2000" dirty="0" smtClean="0">
                <a:latin typeface="Times New Roman" panose="02020603050405020304" pitchFamily="18" charset="0"/>
                <a:ea typeface="宋体" pitchFamily="2" charset="-122"/>
                <a:cs typeface="Times New Roman" panose="02020603050405020304" pitchFamily="18" charset="0"/>
              </a:rPr>
              <a:t>, Beijing, China</a:t>
            </a:r>
            <a:endParaRPr lang="zh-CN" altLang="en-US" sz="2000" dirty="0">
              <a:latin typeface="Times New Roman" panose="02020603050405020304" pitchFamily="18" charset="0"/>
              <a:cs typeface="Times New Roman" panose="02020603050405020304" pitchFamily="18" charset="0"/>
            </a:endParaRPr>
          </a:p>
        </p:txBody>
      </p:sp>
      <p:sp>
        <p:nvSpPr>
          <p:cNvPr id="26628" name="Text Box 4"/>
          <p:cNvSpPr txBox="1">
            <a:spLocks noChangeArrowheads="1"/>
          </p:cNvSpPr>
          <p:nvPr/>
        </p:nvSpPr>
        <p:spPr bwMode="auto">
          <a:xfrm>
            <a:off x="3886200" y="5803135"/>
            <a:ext cx="1955800" cy="400110"/>
          </a:xfrm>
          <a:prstGeom prst="rect">
            <a:avLst/>
          </a:prstGeom>
          <a:noFill/>
          <a:ln w="9525">
            <a:noFill/>
            <a:miter lim="800000"/>
            <a:headEnd/>
            <a:tailEnd/>
          </a:ln>
        </p:spPr>
        <p:txBody>
          <a:bodyPr wrap="square">
            <a:spAutoFit/>
          </a:bodyPr>
          <a:lstStyle/>
          <a:p>
            <a:pPr eaLnBrk="1" hangingPunct="1">
              <a:spcBef>
                <a:spcPct val="50000"/>
              </a:spcBef>
            </a:pPr>
            <a:r>
              <a:rPr lang="en-US" altLang="zh-CN" sz="2000" b="1" smtClean="0">
                <a:solidFill>
                  <a:srgbClr val="003399"/>
                </a:solidFill>
                <a:latin typeface="Times New Roman" panose="02020603050405020304" pitchFamily="18" charset="0"/>
                <a:cs typeface="Times New Roman" panose="02020603050405020304" pitchFamily="18" charset="0"/>
              </a:rPr>
              <a:t>2018-4-23</a:t>
            </a:r>
            <a:endParaRPr lang="en-US" altLang="zh-CN" sz="2000" b="1" dirty="0">
              <a:solidFill>
                <a:srgbClr val="003399"/>
              </a:solidFill>
              <a:latin typeface="Times New Roman" panose="02020603050405020304" pitchFamily="18" charset="0"/>
              <a:cs typeface="Times New Roman" panose="02020603050405020304" pitchFamily="18" charset="0"/>
            </a:endParaRPr>
          </a:p>
        </p:txBody>
      </p:sp>
      <p:sp>
        <p:nvSpPr>
          <p:cNvPr id="26629" name="Rectangle 13"/>
          <p:cNvSpPr>
            <a:spLocks noChangeArrowheads="1"/>
          </p:cNvSpPr>
          <p:nvPr/>
        </p:nvSpPr>
        <p:spPr bwMode="auto">
          <a:xfrm>
            <a:off x="0" y="3538538"/>
            <a:ext cx="9144000" cy="0"/>
          </a:xfrm>
          <a:prstGeom prst="rect">
            <a:avLst/>
          </a:prstGeom>
          <a:noFill/>
          <a:ln w="9525">
            <a:noFill/>
            <a:miter lim="800000"/>
            <a:headEnd/>
            <a:tailEnd/>
          </a:ln>
        </p:spPr>
        <p:txBody>
          <a:bodyPr wrap="none" anchor="ctr">
            <a:spAutoFit/>
          </a:bodyPr>
          <a:lstStyle/>
          <a:p>
            <a:pPr eaLnBrk="1" hangingPunct="1"/>
            <a:endParaRPr lang="zh-CN" altLang="en-US"/>
          </a:p>
        </p:txBody>
      </p:sp>
      <p:pic>
        <p:nvPicPr>
          <p:cNvPr id="26631" name="Picture 9" descr="http://t1.gstatic.com/images?q=tbn:ANd9GcTr3cnuSdAIObZqFg-mSdql0jrYfXETasyq2G3aAnQRctiBXyzb"/>
          <p:cNvPicPr>
            <a:picLocks noChangeAspect="1" noChangeArrowheads="1"/>
          </p:cNvPicPr>
          <p:nvPr/>
        </p:nvPicPr>
        <p:blipFill>
          <a:blip r:embed="rId3" cstate="print"/>
          <a:srcRect/>
          <a:stretch>
            <a:fillRect/>
          </a:stretch>
        </p:blipFill>
        <p:spPr bwMode="auto">
          <a:xfrm>
            <a:off x="174625" y="26988"/>
            <a:ext cx="1044495" cy="1044495"/>
          </a:xfrm>
          <a:prstGeom prst="rect">
            <a:avLst/>
          </a:prstGeom>
          <a:noFill/>
          <a:ln w="9525">
            <a:noFill/>
            <a:miter lim="800000"/>
            <a:headEnd/>
            <a:tailEnd/>
          </a:ln>
        </p:spPr>
      </p:pic>
      <p:grpSp>
        <p:nvGrpSpPr>
          <p:cNvPr id="2" name="Group 4"/>
          <p:cNvGrpSpPr>
            <a:grpSpLocks/>
          </p:cNvGrpSpPr>
          <p:nvPr/>
        </p:nvGrpSpPr>
        <p:grpSpPr bwMode="auto">
          <a:xfrm>
            <a:off x="76200" y="1219200"/>
            <a:ext cx="3429000" cy="1190625"/>
            <a:chOff x="432" y="2034"/>
            <a:chExt cx="2160" cy="750"/>
          </a:xfrm>
        </p:grpSpPr>
        <p:sp>
          <p:nvSpPr>
            <p:cNvPr id="17" name="Freeform 5"/>
            <p:cNvSpPr>
              <a:spLocks/>
            </p:cNvSpPr>
            <p:nvPr/>
          </p:nvSpPr>
          <p:spPr bwMode="gray">
            <a:xfrm rot="-409519">
              <a:off x="452" y="2473"/>
              <a:ext cx="1618" cy="309"/>
            </a:xfrm>
            <a:custGeom>
              <a:avLst/>
              <a:gdLst/>
              <a:ahLst/>
              <a:cxnLst>
                <a:cxn ang="0">
                  <a:pos x="3" y="145"/>
                </a:cxn>
                <a:cxn ang="0">
                  <a:pos x="987" y="16"/>
                </a:cxn>
                <a:cxn ang="0">
                  <a:pos x="2232" y="168"/>
                </a:cxn>
                <a:cxn ang="0">
                  <a:pos x="3211" y="130"/>
                </a:cxn>
                <a:cxn ang="0">
                  <a:pos x="2251" y="194"/>
                </a:cxn>
                <a:cxn ang="0">
                  <a:pos x="987" y="62"/>
                </a:cxn>
                <a:cxn ang="0">
                  <a:pos x="3" y="145"/>
                </a:cxn>
              </a:cxnLst>
              <a:rect l="0" t="0" r="r" b="b"/>
              <a:pathLst>
                <a:path w="3214" h="205">
                  <a:moveTo>
                    <a:pt x="3" y="145"/>
                  </a:moveTo>
                  <a:cubicBezTo>
                    <a:pt x="0" y="144"/>
                    <a:pt x="557" y="0"/>
                    <a:pt x="987" y="16"/>
                  </a:cubicBezTo>
                  <a:cubicBezTo>
                    <a:pt x="1417" y="33"/>
                    <a:pt x="1861" y="149"/>
                    <a:pt x="2232" y="168"/>
                  </a:cubicBezTo>
                  <a:cubicBezTo>
                    <a:pt x="2603" y="187"/>
                    <a:pt x="3208" y="126"/>
                    <a:pt x="3211" y="130"/>
                  </a:cubicBezTo>
                  <a:cubicBezTo>
                    <a:pt x="3214" y="134"/>
                    <a:pt x="2622" y="205"/>
                    <a:pt x="2251" y="194"/>
                  </a:cubicBezTo>
                  <a:cubicBezTo>
                    <a:pt x="1880" y="183"/>
                    <a:pt x="1362" y="70"/>
                    <a:pt x="987" y="62"/>
                  </a:cubicBezTo>
                  <a:cubicBezTo>
                    <a:pt x="384" y="54"/>
                    <a:pt x="168" y="144"/>
                    <a:pt x="3" y="145"/>
                  </a:cubicBezTo>
                  <a:close/>
                </a:path>
              </a:pathLst>
            </a:custGeom>
            <a:gradFill rotWithShape="1">
              <a:gsLst>
                <a:gs pos="0">
                  <a:schemeClr val="accent2"/>
                </a:gs>
                <a:gs pos="100000">
                  <a:schemeClr val="accent2">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sp>
          <p:nvSpPr>
            <p:cNvPr id="18" name="Freeform 6"/>
            <p:cNvSpPr>
              <a:spLocks/>
            </p:cNvSpPr>
            <p:nvPr/>
          </p:nvSpPr>
          <p:spPr bwMode="gray">
            <a:xfrm>
              <a:off x="432" y="2034"/>
              <a:ext cx="2160" cy="750"/>
            </a:xfrm>
            <a:custGeom>
              <a:avLst/>
              <a:gdLst/>
              <a:ahLst/>
              <a:cxnLst>
                <a:cxn ang="0">
                  <a:pos x="3" y="565"/>
                </a:cxn>
                <a:cxn ang="0">
                  <a:pos x="460" y="237"/>
                </a:cxn>
                <a:cxn ang="0">
                  <a:pos x="1104" y="305"/>
                </a:cxn>
                <a:cxn ang="0">
                  <a:pos x="1731" y="6"/>
                </a:cxn>
                <a:cxn ang="0">
                  <a:pos x="1124" y="344"/>
                </a:cxn>
                <a:cxn ang="0">
                  <a:pos x="456" y="313"/>
                </a:cxn>
                <a:cxn ang="0">
                  <a:pos x="3" y="565"/>
                </a:cxn>
              </a:cxnLst>
              <a:rect l="0" t="0" r="r" b="b"/>
              <a:pathLst>
                <a:path w="1731" h="565">
                  <a:moveTo>
                    <a:pt x="3" y="565"/>
                  </a:moveTo>
                  <a:cubicBezTo>
                    <a:pt x="0" y="563"/>
                    <a:pt x="215" y="289"/>
                    <a:pt x="460" y="237"/>
                  </a:cubicBezTo>
                  <a:cubicBezTo>
                    <a:pt x="704" y="187"/>
                    <a:pt x="892" y="343"/>
                    <a:pt x="1104" y="305"/>
                  </a:cubicBezTo>
                  <a:cubicBezTo>
                    <a:pt x="1316" y="267"/>
                    <a:pt x="1728" y="0"/>
                    <a:pt x="1731" y="6"/>
                  </a:cubicBezTo>
                  <a:cubicBezTo>
                    <a:pt x="1654" y="53"/>
                    <a:pt x="1362" y="291"/>
                    <a:pt x="1124" y="344"/>
                  </a:cubicBezTo>
                  <a:cubicBezTo>
                    <a:pt x="886" y="397"/>
                    <a:pt x="650" y="265"/>
                    <a:pt x="456" y="313"/>
                  </a:cubicBezTo>
                  <a:cubicBezTo>
                    <a:pt x="115" y="402"/>
                    <a:pt x="94" y="537"/>
                    <a:pt x="3" y="565"/>
                  </a:cubicBezTo>
                  <a:close/>
                </a:path>
              </a:pathLst>
            </a:custGeom>
            <a:gradFill rotWithShape="1">
              <a:gsLst>
                <a:gs pos="0">
                  <a:schemeClr val="accent1"/>
                </a:gs>
                <a:gs pos="100000">
                  <a:schemeClr val="accent1">
                    <a:gamma/>
                    <a:tint val="33725"/>
                    <a:invGamma/>
                  </a:schemeClr>
                </a:gs>
              </a:gsLst>
              <a:lin ang="0" scaled="1"/>
            </a:gradFill>
            <a:ln w="9525">
              <a:noFill/>
              <a:round/>
              <a:headEnd/>
              <a:tailEnd/>
            </a:ln>
            <a:effectLst/>
          </p:spPr>
          <p:txBody>
            <a:bodyPr/>
            <a:lstStyle/>
            <a:p>
              <a:pPr>
                <a:defRPr/>
              </a:pPr>
              <a:endParaRPr lang="zh-CN" altLang="en-US" sz="1800">
                <a:latin typeface="Arial" charset="0"/>
              </a:endParaRPr>
            </a:p>
          </p:txBody>
        </p:sp>
      </p:grpSp>
      <p:sp>
        <p:nvSpPr>
          <p:cNvPr id="26633" name="矩形 2"/>
          <p:cNvSpPr>
            <a:spLocks noChangeArrowheads="1"/>
          </p:cNvSpPr>
          <p:nvPr/>
        </p:nvSpPr>
        <p:spPr bwMode="auto">
          <a:xfrm>
            <a:off x="76200" y="4114800"/>
            <a:ext cx="8915400" cy="461665"/>
          </a:xfrm>
          <a:prstGeom prst="rect">
            <a:avLst/>
          </a:prstGeom>
          <a:noFill/>
          <a:ln w="9525">
            <a:noFill/>
            <a:miter lim="800000"/>
            <a:headEnd/>
            <a:tailEnd/>
          </a:ln>
        </p:spPr>
        <p:txBody>
          <a:bodyPr wrap="square">
            <a:spAutoFit/>
          </a:bodyPr>
          <a:lstStyle/>
          <a:p>
            <a:pPr algn="ctr" eaLnBrk="1" hangingPunct="1"/>
            <a:r>
              <a:rPr lang="en-US" altLang="zh-CN" dirty="0" err="1">
                <a:solidFill>
                  <a:srgbClr val="000000"/>
                </a:solidFill>
                <a:latin typeface="Times New Roman" panose="02020603050405020304" pitchFamily="18" charset="0"/>
                <a:cs typeface="Times New Roman" panose="02020603050405020304" pitchFamily="18" charset="0"/>
              </a:rPr>
              <a:t>Jingbo</a:t>
            </a: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dirty="0" smtClean="0">
                <a:solidFill>
                  <a:srgbClr val="000000"/>
                </a:solidFill>
                <a:latin typeface="Times New Roman" panose="02020603050405020304" pitchFamily="18" charset="0"/>
                <a:cs typeface="Times New Roman" panose="02020603050405020304" pitchFamily="18" charset="0"/>
              </a:rPr>
              <a:t>Tan, </a:t>
            </a:r>
            <a:r>
              <a:rPr lang="en-US" altLang="zh-CN" dirty="0" err="1" smtClean="0">
                <a:solidFill>
                  <a:srgbClr val="000000"/>
                </a:solidFill>
                <a:latin typeface="Times New Roman" panose="02020603050405020304" pitchFamily="18" charset="0"/>
                <a:cs typeface="Times New Roman" panose="02020603050405020304" pitchFamily="18" charset="0"/>
              </a:rPr>
              <a:t>Linglong</a:t>
            </a:r>
            <a:r>
              <a:rPr lang="en-US" altLang="zh-CN" dirty="0" smtClean="0">
                <a:solidFill>
                  <a:srgbClr val="000000"/>
                </a:solidFill>
                <a:latin typeface="Times New Roman" panose="02020603050405020304" pitchFamily="18" charset="0"/>
                <a:cs typeface="Times New Roman" panose="02020603050405020304" pitchFamily="18" charset="0"/>
              </a:rPr>
              <a:t> Dai, </a:t>
            </a:r>
            <a:r>
              <a:rPr lang="en-US" altLang="zh-CN" dirty="0" err="1" smtClean="0">
                <a:solidFill>
                  <a:srgbClr val="000000"/>
                </a:solidFill>
                <a:latin typeface="Times New Roman" panose="02020603050405020304" pitchFamily="18" charset="0"/>
                <a:cs typeface="Times New Roman" panose="02020603050405020304" pitchFamily="18" charset="0"/>
              </a:rPr>
              <a:t>Jianjun</a:t>
            </a:r>
            <a:r>
              <a:rPr lang="en-US" altLang="zh-CN" dirty="0" smtClean="0">
                <a:solidFill>
                  <a:srgbClr val="000000"/>
                </a:solidFill>
                <a:latin typeface="Times New Roman" panose="02020603050405020304" pitchFamily="18" charset="0"/>
                <a:cs typeface="Times New Roman" panose="02020603050405020304" pitchFamily="18" charset="0"/>
              </a:rPr>
              <a:t> Li, Shi </a:t>
            </a:r>
            <a:r>
              <a:rPr lang="en-US" altLang="zh-CN" dirty="0" err="1" smtClean="0">
                <a:solidFill>
                  <a:srgbClr val="000000"/>
                </a:solidFill>
                <a:latin typeface="Times New Roman" panose="02020603050405020304" pitchFamily="18" charset="0"/>
                <a:cs typeface="Times New Roman" panose="02020603050405020304" pitchFamily="18" charset="0"/>
              </a:rPr>
              <a:t>Jin</a:t>
            </a:r>
            <a:endParaRPr lang="zh-CN" altLang="en-US"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2000" y="1116000"/>
            <a:ext cx="8630920" cy="18440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Simulation results</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Parameters:</a:t>
            </a:r>
          </a:p>
          <a:p>
            <a:pPr marL="742950" lvl="1" indent="-285750" eaLnBrk="1" hangingPunct="1">
              <a:spcBef>
                <a:spcPct val="20000"/>
              </a:spcBef>
              <a:buClr>
                <a:srgbClr val="000000"/>
              </a:buClr>
              <a:buFontTx/>
              <a:buChar char="–"/>
              <a:defRPr/>
            </a:pPr>
            <a:r>
              <a:rPr lang="en-US" altLang="zh-CN" sz="2000" kern="0" dirty="0" err="1" smtClean="0">
                <a:solidFill>
                  <a:srgbClr val="000000"/>
                </a:solidFill>
                <a:latin typeface="Times New Roman" pitchFamily="18" charset="0"/>
                <a:cs typeface="Times New Roman" pitchFamily="18" charset="0"/>
                <a:sym typeface="Wingdings" pitchFamily="2" charset="2"/>
              </a:rPr>
              <a:t>Codewords</a:t>
            </a:r>
            <a:r>
              <a:rPr lang="en-US" altLang="zh-CN" sz="2000" kern="0" dirty="0" smtClean="0">
                <a:solidFill>
                  <a:srgbClr val="000000"/>
                </a:solidFill>
                <a:latin typeface="Times New Roman" pitchFamily="18" charset="0"/>
                <a:cs typeface="Times New Roman" pitchFamily="18" charset="0"/>
                <a:sym typeface="Wingdings" pitchFamily="2" charset="2"/>
              </a:rPr>
              <a:t> from NSA have </a:t>
            </a:r>
            <a:r>
              <a:rPr lang="en-US" altLang="zh-CN" sz="2000" kern="0" dirty="0">
                <a:solidFill>
                  <a:srgbClr val="C00000"/>
                </a:solidFill>
                <a:latin typeface="Times New Roman" pitchFamily="18" charset="0"/>
                <a:cs typeface="Times New Roman" pitchFamily="18" charset="0"/>
                <a:sym typeface="Wingdings" pitchFamily="2" charset="2"/>
              </a:rPr>
              <a:t>equal beam </a:t>
            </a:r>
            <a:r>
              <a:rPr lang="en-US" altLang="zh-CN" sz="2000" kern="0" dirty="0" smtClean="0">
                <a:solidFill>
                  <a:srgbClr val="C00000"/>
                </a:solidFill>
                <a:latin typeface="Times New Roman" pitchFamily="18" charset="0"/>
                <a:cs typeface="Times New Roman" pitchFamily="18" charset="0"/>
                <a:sym typeface="Wingdings" pitchFamily="2" charset="2"/>
              </a:rPr>
              <a:t>width </a:t>
            </a:r>
            <a:r>
              <a:rPr lang="en-US" altLang="zh-CN" sz="2000" kern="0" dirty="0" smtClean="0">
                <a:solidFill>
                  <a:srgbClr val="000000"/>
                </a:solidFill>
                <a:latin typeface="Times New Roman" pitchFamily="18" charset="0"/>
                <a:cs typeface="Times New Roman" pitchFamily="18" charset="0"/>
                <a:sym typeface="Wingdings" pitchFamily="2" charset="2"/>
              </a:rPr>
              <a:t>and </a:t>
            </a:r>
            <a:r>
              <a:rPr lang="en-US" altLang="zh-CN" sz="2000" kern="0" dirty="0" smtClean="0">
                <a:solidFill>
                  <a:srgbClr val="C00000"/>
                </a:solidFill>
                <a:latin typeface="Times New Roman" pitchFamily="18" charset="0"/>
                <a:cs typeface="Times New Roman" pitchFamily="18" charset="0"/>
                <a:sym typeface="Wingdings" pitchFamily="2" charset="2"/>
              </a:rPr>
              <a:t>near-optimal</a:t>
            </a:r>
            <a:r>
              <a:rPr lang="en-US" altLang="zh-CN" sz="2000" kern="0" dirty="0" smtClean="0">
                <a:solidFill>
                  <a:srgbClr val="000000"/>
                </a:solidFill>
                <a:latin typeface="Times New Roman" pitchFamily="18" charset="0"/>
                <a:cs typeface="Times New Roman" pitchFamily="18" charset="0"/>
                <a:sym typeface="Wingdings" pitchFamily="2" charset="2"/>
              </a:rPr>
              <a:t> array gain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NSA can apply to </a:t>
            </a:r>
            <a:r>
              <a:rPr lang="en-US" altLang="zh-CN" sz="2000" kern="0" dirty="0" smtClean="0">
                <a:solidFill>
                  <a:srgbClr val="0033CC"/>
                </a:solidFill>
                <a:latin typeface="Times New Roman" pitchFamily="18" charset="0"/>
                <a:cs typeface="Times New Roman" pitchFamily="18" charset="0"/>
                <a:sym typeface="Wingdings" pitchFamily="2" charset="2"/>
              </a:rPr>
              <a:t>low-resolution hybrid </a:t>
            </a:r>
            <a:r>
              <a:rPr lang="en-US" altLang="zh-CN" sz="2000" kern="0" dirty="0" err="1" smtClean="0">
                <a:solidFill>
                  <a:srgbClr val="0033CC"/>
                </a:solidFill>
                <a:latin typeface="Times New Roman" pitchFamily="18" charset="0"/>
                <a:cs typeface="Times New Roman" pitchFamily="18" charset="0"/>
                <a:sym typeface="Wingdings" pitchFamily="2" charset="2"/>
              </a:rPr>
              <a:t>precoding</a:t>
            </a:r>
            <a:r>
              <a:rPr lang="en-US" altLang="zh-CN" sz="2000" kern="0" dirty="0" smtClean="0">
                <a:solidFill>
                  <a:srgbClr val="0033CC"/>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(1-3bit PSs)</a:t>
            </a:r>
          </a:p>
        </p:txBody>
      </p:sp>
      <p:sp>
        <p:nvSpPr>
          <p:cNvPr id="31"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dirty="0" smtClean="0">
                <a:latin typeface="Times New Roman" pitchFamily="18" charset="0"/>
                <a:ea typeface="宋体" pitchFamily="2" charset="-122"/>
                <a:cs typeface="Times New Roman" pitchFamily="18" charset="0"/>
              </a:rPr>
              <a:t>Angle-based codebook</a:t>
            </a:r>
            <a:endParaRPr lang="en-US" altLang="zh-CN" dirty="0">
              <a:latin typeface="Times New Roman" pitchFamily="18" charset="0"/>
              <a:ea typeface="宋体" pitchFamily="2" charset="-122"/>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574542442"/>
              </p:ext>
            </p:extLst>
          </p:nvPr>
        </p:nvGraphicFramePr>
        <p:xfrm>
          <a:off x="2234514" y="1637271"/>
          <a:ext cx="2362200" cy="279400"/>
        </p:xfrm>
        <a:graphic>
          <a:graphicData uri="http://schemas.openxmlformats.org/presentationml/2006/ole">
            <mc:AlternateContent xmlns:mc="http://schemas.openxmlformats.org/markup-compatibility/2006">
              <mc:Choice xmlns:v="urn:schemas-microsoft-com:vml" Requires="v">
                <p:oleObj spid="_x0000_s374918" name="Equation" r:id="rId4" imgW="2361960" imgH="279360" progId="Equation.DSMT4">
                  <p:embed/>
                </p:oleObj>
              </mc:Choice>
              <mc:Fallback>
                <p:oleObj name="Equation" r:id="rId4" imgW="2361960" imgH="279360" progId="Equation.DSMT4">
                  <p:embed/>
                  <p:pic>
                    <p:nvPicPr>
                      <p:cNvPr id="0" name="对象 10"/>
                      <p:cNvPicPr>
                        <a:picLocks noChangeAspect="1" noChangeArrowheads="1"/>
                      </p:cNvPicPr>
                      <p:nvPr/>
                    </p:nvPicPr>
                    <p:blipFill>
                      <a:blip r:embed="rId5"/>
                      <a:srcRect/>
                      <a:stretch>
                        <a:fillRect/>
                      </a:stretch>
                    </p:blipFill>
                    <p:spPr bwMode="auto">
                      <a:xfrm>
                        <a:off x="2234514" y="1637271"/>
                        <a:ext cx="2362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7155"/>
          <a:stretch/>
        </p:blipFill>
        <p:spPr bwMode="auto">
          <a:xfrm>
            <a:off x="3964668" y="2776290"/>
            <a:ext cx="5199210" cy="362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6374"/>
          <a:stretch/>
        </p:blipFill>
        <p:spPr bwMode="auto">
          <a:xfrm>
            <a:off x="-447261" y="2761050"/>
            <a:ext cx="5199211" cy="365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00539" y="6011822"/>
            <a:ext cx="2600392" cy="400110"/>
          </a:xfrm>
          <a:prstGeom prst="rect">
            <a:avLst/>
          </a:prstGeom>
          <a:noFill/>
        </p:spPr>
        <p:txBody>
          <a:bodyPr wrap="none" rtlCol="0">
            <a:spAutoFit/>
          </a:bodyPr>
          <a:lstStyle/>
          <a:p>
            <a:r>
              <a:rPr lang="en-US" altLang="zh-CN" sz="2000" dirty="0" smtClean="0">
                <a:solidFill>
                  <a:srgbClr val="C00000"/>
                </a:solidFill>
                <a:latin typeface="Times New Roman" pitchFamily="18" charset="0"/>
                <a:cs typeface="Times New Roman" pitchFamily="18" charset="0"/>
              </a:rPr>
              <a:t>Optimal</a:t>
            </a:r>
            <a:r>
              <a:rPr lang="en-US" altLang="zh-CN" sz="2000" dirty="0" smtClean="0">
                <a:solidFill>
                  <a:srgbClr val="000000"/>
                </a:solidFill>
                <a:latin typeface="Times New Roman" pitchFamily="18" charset="0"/>
                <a:cs typeface="Times New Roman" pitchFamily="18" charset="0"/>
              </a:rPr>
              <a:t> steering vector</a:t>
            </a:r>
            <a:endParaRPr lang="zh-CN" altLang="en-US" sz="2000" dirty="0">
              <a:solidFill>
                <a:srgbClr val="000000"/>
              </a:solidFill>
              <a:latin typeface="Times New Roman" pitchFamily="18" charset="0"/>
              <a:cs typeface="Times New Roman" pitchFamily="18" charset="0"/>
            </a:endParaRPr>
          </a:p>
        </p:txBody>
      </p:sp>
      <p:sp>
        <p:nvSpPr>
          <p:cNvPr id="17" name="TextBox 16"/>
          <p:cNvSpPr txBox="1"/>
          <p:nvPr/>
        </p:nvSpPr>
        <p:spPr>
          <a:xfrm>
            <a:off x="5608946" y="5993905"/>
            <a:ext cx="2199898" cy="400110"/>
          </a:xfrm>
          <a:prstGeom prst="rect">
            <a:avLst/>
          </a:prstGeom>
          <a:noFill/>
        </p:spPr>
        <p:txBody>
          <a:bodyPr wrap="none" rtlCol="0">
            <a:spAutoFit/>
          </a:bodyPr>
          <a:lstStyle/>
          <a:p>
            <a:r>
              <a:rPr lang="en-US" altLang="zh-CN" sz="2000" dirty="0" smtClean="0">
                <a:solidFill>
                  <a:srgbClr val="000000"/>
                </a:solidFill>
                <a:latin typeface="Times New Roman" pitchFamily="18" charset="0"/>
                <a:cs typeface="Times New Roman" pitchFamily="18" charset="0"/>
              </a:rPr>
              <a:t>NSA with </a:t>
            </a:r>
            <a:r>
              <a:rPr lang="en-US" altLang="zh-CN" sz="2000" dirty="0" smtClean="0">
                <a:solidFill>
                  <a:srgbClr val="0033CC"/>
                </a:solidFill>
                <a:latin typeface="Times New Roman" pitchFamily="18" charset="0"/>
                <a:cs typeface="Times New Roman" pitchFamily="18" charset="0"/>
              </a:rPr>
              <a:t>1-bit</a:t>
            </a:r>
            <a:r>
              <a:rPr lang="en-US" altLang="zh-CN" sz="2000" dirty="0" smtClean="0">
                <a:solidFill>
                  <a:srgbClr val="000000"/>
                </a:solidFill>
                <a:latin typeface="Times New Roman" pitchFamily="18" charset="0"/>
                <a:cs typeface="Times New Roman" pitchFamily="18" charset="0"/>
              </a:rPr>
              <a:t> PSs</a:t>
            </a:r>
            <a:endParaRPr lang="zh-CN" alt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881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2000" y="1116000"/>
            <a:ext cx="8630920" cy="18440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Simulation results</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Parameters:</a:t>
            </a:r>
          </a:p>
          <a:p>
            <a:pPr marL="742950" lvl="1" indent="-285750" eaLnBrk="1" hangingPunct="1">
              <a:spcBef>
                <a:spcPct val="20000"/>
              </a:spcBef>
              <a:buClr>
                <a:srgbClr val="000000"/>
              </a:buClr>
              <a:buFontTx/>
              <a:buChar char="–"/>
              <a:defRPr/>
            </a:pPr>
            <a:r>
              <a:rPr lang="en-US" altLang="zh-CN" sz="2000" kern="0" dirty="0" err="1">
                <a:solidFill>
                  <a:srgbClr val="000000"/>
                </a:solidFill>
                <a:latin typeface="Times New Roman" pitchFamily="18" charset="0"/>
                <a:cs typeface="Times New Roman" pitchFamily="18" charset="0"/>
                <a:sym typeface="Wingdings" pitchFamily="2" charset="2"/>
              </a:rPr>
              <a:t>Codewords</a:t>
            </a:r>
            <a:r>
              <a:rPr lang="en-US" altLang="zh-CN" sz="2000" kern="0" dirty="0">
                <a:solidFill>
                  <a:srgbClr val="000000"/>
                </a:solidFill>
                <a:latin typeface="Times New Roman" pitchFamily="18" charset="0"/>
                <a:cs typeface="Times New Roman" pitchFamily="18" charset="0"/>
                <a:sym typeface="Wingdings" pitchFamily="2" charset="2"/>
              </a:rPr>
              <a:t> from NSA have </a:t>
            </a:r>
            <a:r>
              <a:rPr lang="en-US" altLang="zh-CN" sz="2000" kern="0" dirty="0">
                <a:solidFill>
                  <a:srgbClr val="C00000"/>
                </a:solidFill>
                <a:latin typeface="Times New Roman" pitchFamily="18" charset="0"/>
                <a:cs typeface="Times New Roman" pitchFamily="18" charset="0"/>
                <a:sym typeface="Wingdings" pitchFamily="2" charset="2"/>
              </a:rPr>
              <a:t>equal beam width </a:t>
            </a:r>
            <a:r>
              <a:rPr lang="en-US" altLang="zh-CN" sz="2000" kern="0" dirty="0">
                <a:solidFill>
                  <a:srgbClr val="000000"/>
                </a:solidFill>
                <a:latin typeface="Times New Roman" pitchFamily="18" charset="0"/>
                <a:cs typeface="Times New Roman" pitchFamily="18" charset="0"/>
                <a:sym typeface="Wingdings" pitchFamily="2" charset="2"/>
              </a:rPr>
              <a:t>and </a:t>
            </a:r>
            <a:r>
              <a:rPr lang="en-US" altLang="zh-CN" sz="2000" kern="0" dirty="0">
                <a:solidFill>
                  <a:srgbClr val="C00000"/>
                </a:solidFill>
                <a:latin typeface="Times New Roman" pitchFamily="18" charset="0"/>
                <a:cs typeface="Times New Roman" pitchFamily="18" charset="0"/>
                <a:sym typeface="Wingdings" pitchFamily="2" charset="2"/>
              </a:rPr>
              <a:t>near-optimal</a:t>
            </a:r>
            <a:r>
              <a:rPr lang="en-US" altLang="zh-CN" sz="2000" kern="0" dirty="0">
                <a:solidFill>
                  <a:srgbClr val="000000"/>
                </a:solidFill>
                <a:latin typeface="Times New Roman" pitchFamily="18" charset="0"/>
                <a:cs typeface="Times New Roman" pitchFamily="18" charset="0"/>
                <a:sym typeface="Wingdings" pitchFamily="2" charset="2"/>
              </a:rPr>
              <a:t> array gain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NSA can apply to </a:t>
            </a:r>
            <a:r>
              <a:rPr lang="en-US" altLang="zh-CN" sz="2000" kern="0" dirty="0" smtClean="0">
                <a:solidFill>
                  <a:srgbClr val="0033CC"/>
                </a:solidFill>
                <a:latin typeface="Times New Roman" pitchFamily="18" charset="0"/>
                <a:cs typeface="Times New Roman" pitchFamily="18" charset="0"/>
                <a:sym typeface="Wingdings" pitchFamily="2" charset="2"/>
              </a:rPr>
              <a:t>low-resolution hybrid precoding </a:t>
            </a:r>
            <a:r>
              <a:rPr lang="en-US" altLang="zh-CN" sz="2000" kern="0" dirty="0" smtClean="0">
                <a:solidFill>
                  <a:srgbClr val="000000"/>
                </a:solidFill>
                <a:latin typeface="Times New Roman" pitchFamily="18" charset="0"/>
                <a:cs typeface="Times New Roman" pitchFamily="18" charset="0"/>
                <a:sym typeface="Wingdings" pitchFamily="2" charset="2"/>
              </a:rPr>
              <a:t>(1-3bit PSs)</a:t>
            </a:r>
          </a:p>
        </p:txBody>
      </p:sp>
      <p:sp>
        <p:nvSpPr>
          <p:cNvPr id="31"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dirty="0" smtClean="0">
                <a:latin typeface="Times New Roman" pitchFamily="18" charset="0"/>
                <a:ea typeface="宋体" pitchFamily="2" charset="-122"/>
                <a:cs typeface="Times New Roman" pitchFamily="18" charset="0"/>
              </a:rPr>
              <a:t>Angle-based codebook</a:t>
            </a:r>
            <a:endParaRPr lang="en-US" altLang="zh-CN" dirty="0">
              <a:latin typeface="Times New Roman" pitchFamily="18" charset="0"/>
              <a:ea typeface="宋体" pitchFamily="2" charset="-122"/>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696543980"/>
              </p:ext>
            </p:extLst>
          </p:nvPr>
        </p:nvGraphicFramePr>
        <p:xfrm>
          <a:off x="2234514" y="1637271"/>
          <a:ext cx="2362200" cy="279400"/>
        </p:xfrm>
        <a:graphic>
          <a:graphicData uri="http://schemas.openxmlformats.org/presentationml/2006/ole">
            <mc:AlternateContent xmlns:mc="http://schemas.openxmlformats.org/markup-compatibility/2006">
              <mc:Choice xmlns:v="urn:schemas-microsoft-com:vml" Requires="v">
                <p:oleObj spid="_x0000_s375937" name="Equation" r:id="rId4" imgW="2361960" imgH="279360" progId="Equation.DSMT4">
                  <p:embed/>
                </p:oleObj>
              </mc:Choice>
              <mc:Fallback>
                <p:oleObj name="Equation" r:id="rId4" imgW="2361960" imgH="279360" progId="Equation.DSMT4">
                  <p:embed/>
                  <p:pic>
                    <p:nvPicPr>
                      <p:cNvPr id="0" name=""/>
                      <p:cNvPicPr>
                        <a:picLocks noChangeAspect="1" noChangeArrowheads="1"/>
                      </p:cNvPicPr>
                      <p:nvPr/>
                    </p:nvPicPr>
                    <p:blipFill>
                      <a:blip r:embed="rId5"/>
                      <a:srcRect/>
                      <a:stretch>
                        <a:fillRect/>
                      </a:stretch>
                    </p:blipFill>
                    <p:spPr bwMode="auto">
                      <a:xfrm>
                        <a:off x="2234514" y="1637271"/>
                        <a:ext cx="2362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1089990" y="6011822"/>
            <a:ext cx="2199898" cy="400110"/>
          </a:xfrm>
          <a:prstGeom prst="rect">
            <a:avLst/>
          </a:prstGeom>
          <a:noFill/>
        </p:spPr>
        <p:txBody>
          <a:bodyPr wrap="none" rtlCol="0">
            <a:spAutoFit/>
          </a:bodyPr>
          <a:lstStyle/>
          <a:p>
            <a:r>
              <a:rPr lang="en-US" altLang="zh-CN" sz="2000" dirty="0">
                <a:solidFill>
                  <a:srgbClr val="000000"/>
                </a:solidFill>
                <a:latin typeface="Times New Roman" pitchFamily="18" charset="0"/>
                <a:cs typeface="Times New Roman" pitchFamily="18" charset="0"/>
              </a:rPr>
              <a:t>NSA with </a:t>
            </a:r>
            <a:r>
              <a:rPr lang="en-US" altLang="zh-CN" sz="2000" dirty="0" smtClean="0">
                <a:solidFill>
                  <a:srgbClr val="0033CC"/>
                </a:solidFill>
                <a:latin typeface="Times New Roman" pitchFamily="18" charset="0"/>
                <a:cs typeface="Times New Roman" pitchFamily="18" charset="0"/>
              </a:rPr>
              <a:t>2-bit</a:t>
            </a:r>
            <a:r>
              <a:rPr lang="en-US" altLang="zh-CN" sz="2000" dirty="0" smtClean="0">
                <a:solidFill>
                  <a:srgbClr val="000000"/>
                </a:solidFill>
                <a:latin typeface="Times New Roman" pitchFamily="18" charset="0"/>
                <a:cs typeface="Times New Roman" pitchFamily="18" charset="0"/>
              </a:rPr>
              <a:t> </a:t>
            </a:r>
            <a:r>
              <a:rPr lang="en-US" altLang="zh-CN" sz="2000" dirty="0">
                <a:solidFill>
                  <a:srgbClr val="000000"/>
                </a:solidFill>
                <a:latin typeface="Times New Roman" pitchFamily="18" charset="0"/>
                <a:cs typeface="Times New Roman" pitchFamily="18" charset="0"/>
              </a:rPr>
              <a:t>PSs</a:t>
            </a:r>
            <a:endParaRPr lang="zh-CN" altLang="en-US" sz="2000" dirty="0">
              <a:solidFill>
                <a:srgbClr val="000000"/>
              </a:solidFill>
              <a:latin typeface="Times New Roman" pitchFamily="18" charset="0"/>
              <a:cs typeface="Times New Roman" pitchFamily="18" charset="0"/>
            </a:endParaRPr>
          </a:p>
        </p:txBody>
      </p:sp>
      <p:sp>
        <p:nvSpPr>
          <p:cNvPr id="17" name="TextBox 16"/>
          <p:cNvSpPr txBox="1"/>
          <p:nvPr/>
        </p:nvSpPr>
        <p:spPr>
          <a:xfrm>
            <a:off x="5608946" y="5993905"/>
            <a:ext cx="2199898" cy="400110"/>
          </a:xfrm>
          <a:prstGeom prst="rect">
            <a:avLst/>
          </a:prstGeom>
          <a:noFill/>
        </p:spPr>
        <p:txBody>
          <a:bodyPr wrap="none" rtlCol="0">
            <a:spAutoFit/>
          </a:bodyPr>
          <a:lstStyle/>
          <a:p>
            <a:r>
              <a:rPr lang="en-US" altLang="zh-CN" sz="2000" dirty="0" smtClean="0">
                <a:solidFill>
                  <a:srgbClr val="000000"/>
                </a:solidFill>
                <a:latin typeface="Times New Roman" pitchFamily="18" charset="0"/>
                <a:cs typeface="Times New Roman" pitchFamily="18" charset="0"/>
              </a:rPr>
              <a:t>NSA with </a:t>
            </a:r>
            <a:r>
              <a:rPr lang="en-US" altLang="zh-CN" sz="2000" dirty="0">
                <a:solidFill>
                  <a:srgbClr val="0033CC"/>
                </a:solidFill>
                <a:latin typeface="Times New Roman" pitchFamily="18" charset="0"/>
                <a:cs typeface="Times New Roman" pitchFamily="18" charset="0"/>
              </a:rPr>
              <a:t>3</a:t>
            </a:r>
            <a:r>
              <a:rPr lang="en-US" altLang="zh-CN" sz="2000" dirty="0" smtClean="0">
                <a:solidFill>
                  <a:srgbClr val="0033CC"/>
                </a:solidFill>
                <a:latin typeface="Times New Roman" pitchFamily="18" charset="0"/>
                <a:cs typeface="Times New Roman" pitchFamily="18" charset="0"/>
              </a:rPr>
              <a:t>-bit</a:t>
            </a:r>
            <a:r>
              <a:rPr lang="en-US" altLang="zh-CN" sz="2000" dirty="0" smtClean="0">
                <a:solidFill>
                  <a:srgbClr val="000000"/>
                </a:solidFill>
                <a:latin typeface="Times New Roman" pitchFamily="18" charset="0"/>
                <a:cs typeface="Times New Roman" pitchFamily="18" charset="0"/>
              </a:rPr>
              <a:t> PSs</a:t>
            </a:r>
            <a:endParaRPr lang="zh-CN" altLang="en-US" sz="2000" dirty="0">
              <a:solidFill>
                <a:srgbClr val="000000"/>
              </a:solidFill>
              <a:latin typeface="Times New Roman" pitchFamily="18" charset="0"/>
              <a:cs typeface="Times New Roman" pitchFamily="18" charset="0"/>
            </a:endParaRPr>
          </a:p>
        </p:txBody>
      </p:sp>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8525"/>
          <a:stretch/>
        </p:blipFill>
        <p:spPr bwMode="auto">
          <a:xfrm>
            <a:off x="-436746" y="2520735"/>
            <a:ext cx="5197132" cy="356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10517"/>
          <a:stretch/>
        </p:blipFill>
        <p:spPr bwMode="auto">
          <a:xfrm>
            <a:off x="3972908" y="2486114"/>
            <a:ext cx="5194202" cy="348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645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2000" y="1116000"/>
            <a:ext cx="8630920" cy="18440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Angle-based hybrid </a:t>
            </a:r>
            <a:r>
              <a:rPr lang="en-US" altLang="zh-CN" b="1" kern="0" dirty="0" err="1" smtClean="0">
                <a:solidFill>
                  <a:srgbClr val="000000"/>
                </a:solidFill>
                <a:latin typeface="Times New Roman" pitchFamily="18" charset="0"/>
                <a:cs typeface="Times New Roman" pitchFamily="18" charset="0"/>
                <a:sym typeface="Wingdings" pitchFamily="2" charset="2"/>
              </a:rPr>
              <a:t>precoding</a:t>
            </a:r>
            <a:r>
              <a:rPr lang="en-US" altLang="zh-CN" b="1" kern="0" dirty="0" smtClean="0">
                <a:solidFill>
                  <a:srgbClr val="000000"/>
                </a:solidFill>
                <a:latin typeface="Times New Roman" pitchFamily="18" charset="0"/>
                <a:cs typeface="Times New Roman" pitchFamily="18" charset="0"/>
                <a:sym typeface="Wingdings" pitchFamily="2" charset="2"/>
              </a:rPr>
              <a:t> codebook</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Analog codebook: </a:t>
            </a:r>
            <a:r>
              <a:rPr lang="en-US" altLang="zh-CN" sz="2000" kern="0" dirty="0" err="1" smtClean="0">
                <a:solidFill>
                  <a:srgbClr val="000000"/>
                </a:solidFill>
                <a:latin typeface="Times New Roman" pitchFamily="18" charset="0"/>
                <a:cs typeface="Times New Roman" pitchFamily="18" charset="0"/>
                <a:sym typeface="Wingdings" pitchFamily="2" charset="2"/>
              </a:rPr>
              <a:t>codewords</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C00000"/>
                </a:solidFill>
                <a:latin typeface="Times New Roman" pitchFamily="18" charset="0"/>
                <a:cs typeface="Times New Roman" pitchFamily="18" charset="0"/>
                <a:sym typeface="Wingdings" pitchFamily="2" charset="2"/>
              </a:rPr>
              <a:t>towards different angles</a:t>
            </a:r>
            <a:r>
              <a:rPr lang="en-US" altLang="zh-CN" sz="2000" kern="0" dirty="0" smtClean="0">
                <a:solidFill>
                  <a:srgbClr val="000000"/>
                </a:solidFill>
                <a:latin typeface="Times New Roman" pitchFamily="18" charset="0"/>
                <a:cs typeface="Times New Roman" pitchFamily="18" charset="0"/>
                <a:sym typeface="Wingdings" pitchFamily="2" charset="2"/>
              </a:rPr>
              <a:t>, cover angle domain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Analog </a:t>
            </a:r>
            <a:r>
              <a:rPr lang="en-US" altLang="zh-CN" sz="2000" kern="0" dirty="0" err="1" smtClean="0">
                <a:solidFill>
                  <a:srgbClr val="000000"/>
                </a:solidFill>
                <a:latin typeface="Times New Roman" pitchFamily="18" charset="0"/>
                <a:cs typeface="Times New Roman" pitchFamily="18" charset="0"/>
                <a:sym typeface="Wingdings" pitchFamily="2" charset="2"/>
              </a:rPr>
              <a:t>codewords</a:t>
            </a:r>
            <a:r>
              <a:rPr lang="en-US" altLang="zh-CN" sz="2000" kern="0" dirty="0" smtClean="0">
                <a:solidFill>
                  <a:srgbClr val="000000"/>
                </a:solidFill>
                <a:latin typeface="Times New Roman" pitchFamily="18" charset="0"/>
                <a:cs typeface="Times New Roman" pitchFamily="18" charset="0"/>
                <a:sym typeface="Wingdings" pitchFamily="2" charset="2"/>
              </a:rPr>
              <a:t> come from NSA and constraint by </a:t>
            </a:r>
            <a:r>
              <a:rPr lang="en-US" altLang="zh-CN" sz="2000" kern="0" dirty="0" smtClean="0">
                <a:solidFill>
                  <a:srgbClr val="0033CC"/>
                </a:solidFill>
                <a:latin typeface="Times New Roman" pitchFamily="18" charset="0"/>
                <a:cs typeface="Times New Roman" pitchFamily="18" charset="0"/>
                <a:sym typeface="Wingdings" pitchFamily="2" charset="2"/>
              </a:rPr>
              <a:t>PSs resolution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Digital codebook employs </a:t>
            </a:r>
            <a:r>
              <a:rPr lang="en-US" altLang="zh-CN" sz="2000" kern="0" dirty="0" smtClean="0">
                <a:solidFill>
                  <a:srgbClr val="0033CC"/>
                </a:solidFill>
                <a:latin typeface="Times New Roman" pitchFamily="18" charset="0"/>
                <a:cs typeface="Times New Roman" pitchFamily="18" charset="0"/>
                <a:sym typeface="Wingdings" pitchFamily="2" charset="2"/>
              </a:rPr>
              <a:t>random vector </a:t>
            </a:r>
            <a:r>
              <a:rPr lang="en-US" altLang="zh-CN" sz="2000" kern="0" dirty="0" err="1" smtClean="0">
                <a:solidFill>
                  <a:srgbClr val="0033CC"/>
                </a:solidFill>
                <a:latin typeface="Times New Roman" pitchFamily="18" charset="0"/>
                <a:cs typeface="Times New Roman" pitchFamily="18" charset="0"/>
                <a:sym typeface="Wingdings" pitchFamily="2" charset="2"/>
              </a:rPr>
              <a:t>quantizaiton</a:t>
            </a:r>
            <a:r>
              <a:rPr lang="en-US" altLang="zh-CN" sz="2000" kern="0" dirty="0" smtClean="0">
                <a:solidFill>
                  <a:srgbClr val="0033CC"/>
                </a:solidFill>
                <a:latin typeface="Times New Roman" pitchFamily="18" charset="0"/>
                <a:cs typeface="Times New Roman" pitchFamily="18" charset="0"/>
                <a:sym typeface="Wingdings" pitchFamily="2" charset="2"/>
              </a:rPr>
              <a:t> (RVQ) codebook </a:t>
            </a:r>
          </a:p>
        </p:txBody>
      </p:sp>
      <p:sp>
        <p:nvSpPr>
          <p:cNvPr id="33" name="标题 1"/>
          <p:cNvSpPr txBox="1">
            <a:spLocks/>
          </p:cNvSpPr>
          <p:nvPr/>
        </p:nvSpPr>
        <p:spPr>
          <a:xfrm>
            <a:off x="-685800" y="1124562"/>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dirty="0" smtClean="0">
                <a:latin typeface="Times New Roman" pitchFamily="18" charset="0"/>
                <a:ea typeface="宋体" pitchFamily="2" charset="-122"/>
                <a:cs typeface="Times New Roman" pitchFamily="18" charset="0"/>
              </a:rPr>
              <a:t>Angle-based codebook</a:t>
            </a:r>
            <a:endParaRPr lang="en-US" altLang="zh-CN" dirty="0">
              <a:latin typeface="Times New Roman" pitchFamily="18" charset="0"/>
              <a:ea typeface="宋体" pitchFamily="2" charset="-122"/>
              <a:cs typeface="Times New Roman" pitchFamily="18"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748" y="2922128"/>
            <a:ext cx="4239068" cy="313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矩形 19"/>
          <p:cNvSpPr/>
          <p:nvPr/>
        </p:nvSpPr>
        <p:spPr>
          <a:xfrm>
            <a:off x="685800" y="2850120"/>
            <a:ext cx="4392488" cy="3245880"/>
          </a:xfrm>
          <a:prstGeom prst="rect">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25836" y="3238624"/>
            <a:ext cx="4073280" cy="11630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21642" y="5128410"/>
            <a:ext cx="4073280" cy="4532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箭头连接符 24"/>
          <p:cNvCxnSpPr>
            <a:stCxn id="23" idx="3"/>
          </p:cNvCxnSpPr>
          <p:nvPr/>
        </p:nvCxnSpPr>
        <p:spPr>
          <a:xfrm>
            <a:off x="4899116" y="3820131"/>
            <a:ext cx="101480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4894922" y="5355027"/>
            <a:ext cx="1018998"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矩形 26"/>
              <p:cNvSpPr/>
              <p:nvPr/>
            </p:nvSpPr>
            <p:spPr>
              <a:xfrm>
                <a:off x="5918788" y="3238624"/>
                <a:ext cx="3072812" cy="1013722"/>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0000"/>
                    </a:solidFill>
                    <a:latin typeface="Times New Roman" panose="02020603050405020304" pitchFamily="18" charset="0"/>
                    <a:cs typeface="Times New Roman" panose="02020603050405020304" pitchFamily="18" charset="0"/>
                  </a:rPr>
                  <a:t>Select </a:t>
                </a:r>
                <a14:m>
                  <m:oMath xmlns:m="http://schemas.openxmlformats.org/officeDocument/2006/math">
                    <m:sSub>
                      <m:sSubPr>
                        <m:ctrlPr>
                          <a:rPr lang="en-US" altLang="zh-CN" sz="2000" i="1" kern="0">
                            <a:solidFill>
                              <a:srgbClr val="0033CC"/>
                            </a:solidFill>
                            <a:latin typeface="Cambria Math"/>
                            <a:sym typeface="Wingdings" pitchFamily="2" charset="2"/>
                          </a:rPr>
                        </m:ctrlPr>
                      </m:sSubPr>
                      <m:e>
                        <m:r>
                          <a:rPr lang="en-US" altLang="zh-CN" sz="2000" i="1" kern="0">
                            <a:solidFill>
                              <a:srgbClr val="0033CC"/>
                            </a:solidFill>
                            <a:latin typeface="Cambria Math" panose="02040503050406030204" pitchFamily="18" charset="0"/>
                            <a:sym typeface="Wingdings" pitchFamily="2" charset="2"/>
                          </a:rPr>
                          <m:t>𝑁</m:t>
                        </m:r>
                      </m:e>
                      <m:sub>
                        <m:r>
                          <a:rPr lang="en-US" altLang="zh-CN" sz="2000" i="1" kern="0">
                            <a:solidFill>
                              <a:srgbClr val="0033CC"/>
                            </a:solidFill>
                            <a:latin typeface="Cambria Math" panose="02040503050406030204" pitchFamily="18" charset="0"/>
                            <a:sym typeface="Wingdings" pitchFamily="2" charset="2"/>
                          </a:rPr>
                          <m:t>𝑅𝐹</m:t>
                        </m:r>
                      </m:sub>
                    </m:sSub>
                  </m:oMath>
                </a14:m>
                <a:r>
                  <a:rPr lang="en-US" altLang="zh-CN" sz="2000" dirty="0">
                    <a:solidFill>
                      <a:srgbClr val="000000"/>
                    </a:solidFill>
                    <a:latin typeface="Times New Roman" panose="02020603050405020304" pitchFamily="18" charset="0"/>
                    <a:cs typeface="Times New Roman" panose="02020603050405020304" pitchFamily="18" charset="0"/>
                  </a:rPr>
                  <a:t> </a:t>
                </a:r>
                <a:r>
                  <a:rPr lang="en-US" altLang="zh-CN" sz="2000" dirty="0" smtClean="0">
                    <a:solidFill>
                      <a:srgbClr val="000000"/>
                    </a:solidFill>
                    <a:latin typeface="Times New Roman" panose="02020603050405020304" pitchFamily="18" charset="0"/>
                    <a:cs typeface="Times New Roman" panose="02020603050405020304" pitchFamily="18" charset="0"/>
                  </a:rPr>
                  <a:t>codewords from </a:t>
                </a:r>
                <a:r>
                  <a:rPr lang="en-US" altLang="zh-CN" sz="2000" dirty="0">
                    <a:solidFill>
                      <a:srgbClr val="000000"/>
                    </a:solidFill>
                    <a:latin typeface="Times New Roman" panose="02020603050405020304" pitchFamily="18" charset="0"/>
                    <a:cs typeface="Times New Roman" panose="02020603050405020304" pitchFamily="18" charset="0"/>
                  </a:rPr>
                  <a:t>Analog codebook with </a:t>
                </a:r>
                <a:r>
                  <a:rPr lang="en-US" altLang="zh-CN" sz="2000" dirty="0">
                    <a:solidFill>
                      <a:srgbClr val="C00000"/>
                    </a:solidFill>
                    <a:latin typeface="Times New Roman" panose="02020603050405020304" pitchFamily="18" charset="0"/>
                    <a:cs typeface="Times New Roman" panose="02020603050405020304" pitchFamily="18" charset="0"/>
                  </a:rPr>
                  <a:t>largest response </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7" name="矩形 26"/>
              <p:cNvSpPr>
                <a:spLocks noRot="1" noChangeAspect="1" noMove="1" noResize="1" noEditPoints="1" noAdjustHandles="1" noChangeArrowheads="1" noChangeShapeType="1" noTextEdit="1"/>
              </p:cNvSpPr>
              <p:nvPr/>
            </p:nvSpPr>
            <p:spPr>
              <a:xfrm>
                <a:off x="5918788" y="3238624"/>
                <a:ext cx="3072812" cy="1013722"/>
              </a:xfrm>
              <a:prstGeom prst="rect">
                <a:avLst/>
              </a:prstGeom>
              <a:blipFill rotWithShape="1">
                <a:blip r:embed="rId4"/>
                <a:stretch>
                  <a:fillRect l="-787" t="-1170" r="-1969" b="-8772"/>
                </a:stretch>
              </a:blipFill>
              <a:ln>
                <a:solidFill>
                  <a:schemeClr val="bg1">
                    <a:lumMod val="65000"/>
                  </a:schemeClr>
                </a:solidFill>
              </a:ln>
            </p:spPr>
            <p:txBody>
              <a:bodyPr/>
              <a:lstStyle/>
              <a:p>
                <a:r>
                  <a:rPr lang="zh-CN" altLang="en-US">
                    <a:noFill/>
                  </a:rPr>
                  <a:t> </a:t>
                </a:r>
              </a:p>
            </p:txBody>
          </p:sp>
        </mc:Fallback>
      </mc:AlternateContent>
      <p:sp>
        <p:nvSpPr>
          <p:cNvPr id="28" name="矩形 27"/>
          <p:cNvSpPr/>
          <p:nvPr/>
        </p:nvSpPr>
        <p:spPr>
          <a:xfrm>
            <a:off x="5921966" y="4909929"/>
            <a:ext cx="3069633" cy="957471"/>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000000"/>
                </a:solidFill>
                <a:latin typeface="Times New Roman" panose="02020603050405020304" pitchFamily="18" charset="0"/>
                <a:cs typeface="Times New Roman" panose="02020603050405020304" pitchFamily="18" charset="0"/>
              </a:rPr>
              <a:t>Select </a:t>
            </a:r>
            <a:r>
              <a:rPr lang="en-US" altLang="zh-CN" sz="2000" dirty="0" err="1" smtClean="0">
                <a:solidFill>
                  <a:srgbClr val="000000"/>
                </a:solidFill>
                <a:latin typeface="Times New Roman" panose="02020603050405020304" pitchFamily="18" charset="0"/>
                <a:cs typeface="Times New Roman" panose="02020603050405020304" pitchFamily="18" charset="0"/>
              </a:rPr>
              <a:t>codeword</a:t>
            </a:r>
            <a:r>
              <a:rPr lang="en-US" altLang="zh-CN" sz="2000" dirty="0" smtClean="0">
                <a:solidFill>
                  <a:srgbClr val="000000"/>
                </a:solidFill>
                <a:latin typeface="Times New Roman" panose="02020603050405020304" pitchFamily="18" charset="0"/>
                <a:cs typeface="Times New Roman" panose="02020603050405020304" pitchFamily="18" charset="0"/>
              </a:rPr>
              <a:t> from </a:t>
            </a:r>
            <a:r>
              <a:rPr lang="en-US" altLang="zh-CN" sz="2000" dirty="0">
                <a:solidFill>
                  <a:srgbClr val="000000"/>
                </a:solidFill>
                <a:latin typeface="Times New Roman" panose="02020603050405020304" pitchFamily="18" charset="0"/>
                <a:cs typeface="Times New Roman" panose="02020603050405020304" pitchFamily="18" charset="0"/>
              </a:rPr>
              <a:t>digital codebook with </a:t>
            </a:r>
            <a:r>
              <a:rPr lang="en-US" altLang="zh-CN" sz="2000" dirty="0">
                <a:solidFill>
                  <a:srgbClr val="C00000"/>
                </a:solidFill>
                <a:latin typeface="Times New Roman" panose="02020603050405020304" pitchFamily="18" charset="0"/>
                <a:cs typeface="Times New Roman" panose="02020603050405020304" pitchFamily="18" charset="0"/>
              </a:rPr>
              <a:t>largest sum-rate </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4054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54265" y="2500884"/>
            <a:ext cx="455593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a:xfrm>
            <a:off x="144000" y="228600"/>
            <a:ext cx="8763000" cy="685800"/>
          </a:xfrm>
        </p:spPr>
        <p:txBody>
          <a:bodyPr/>
          <a:lstStyle/>
          <a:p>
            <a:pPr>
              <a:defRPr/>
            </a:pPr>
            <a:r>
              <a:rPr lang="en-US" altLang="zh-CN" dirty="0">
                <a:latin typeface="Times New Roman" panose="02020603050405020304" pitchFamily="18" charset="0"/>
                <a:ea typeface="宋体" charset="-122"/>
                <a:cs typeface="Times New Roman" panose="02020603050405020304" pitchFamily="18" charset="0"/>
              </a:rPr>
              <a:t>Contents</a:t>
            </a:r>
          </a:p>
        </p:txBody>
      </p:sp>
      <p:sp>
        <p:nvSpPr>
          <p:cNvPr id="5123" name="AutoShape 6"/>
          <p:cNvSpPr>
            <a:spLocks noChangeArrowheads="1"/>
          </p:cNvSpPr>
          <p:nvPr/>
        </p:nvSpPr>
        <p:spPr bwMode="gray">
          <a:xfrm>
            <a:off x="836613" y="1522159"/>
            <a:ext cx="4573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397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207008" y="1510792"/>
            <a:ext cx="3276600" cy="461665"/>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Technical background</a:t>
            </a:r>
            <a:endParaRPr lang="zh-CN" altLang="zh-CN" b="1" dirty="0">
              <a:latin typeface="Times New Roman" pitchFamily="18" charset="0"/>
            </a:endParaRPr>
          </a:p>
        </p:txBody>
      </p:sp>
      <p:sp>
        <p:nvSpPr>
          <p:cNvPr id="27654" name="Text Box 9"/>
          <p:cNvSpPr txBox="1">
            <a:spLocks noChangeArrowheads="1"/>
          </p:cNvSpPr>
          <p:nvPr/>
        </p:nvSpPr>
        <p:spPr bwMode="gray">
          <a:xfrm>
            <a:off x="620713" y="1495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419100" y="236982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14371" y="2481761"/>
            <a:ext cx="5415029"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Angle-based codebook </a:t>
            </a:r>
          </a:p>
        </p:txBody>
      </p:sp>
      <p:sp>
        <p:nvSpPr>
          <p:cNvPr id="27658" name="Text Box 9"/>
          <p:cNvSpPr txBox="1">
            <a:spLocks noChangeArrowheads="1"/>
          </p:cNvSpPr>
          <p:nvPr/>
        </p:nvSpPr>
        <p:spPr bwMode="gray">
          <a:xfrm>
            <a:off x="633412" y="246824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71028"/>
            <a:ext cx="4604004"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5196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200912" y="3467388"/>
            <a:ext cx="4437888" cy="461665"/>
          </a:xfrm>
          <a:prstGeom prst="rect">
            <a:avLst/>
          </a:prstGeom>
          <a:noFill/>
          <a:ln w="9525" algn="ctr">
            <a:noFill/>
            <a:miter lim="800000"/>
            <a:headEnd/>
            <a:tailEnd/>
          </a:ln>
        </p:spPr>
        <p:txBody>
          <a:bodyPr wrap="square">
            <a:spAutoFit/>
          </a:bodyPr>
          <a:lstStyle/>
          <a:p>
            <a:pPr eaLnBrk="1" hangingPunct="1"/>
            <a:r>
              <a:rPr lang="en-US" altLang="zh-CN" b="1" dirty="0" smtClean="0">
                <a:solidFill>
                  <a:srgbClr val="C00000"/>
                </a:solidFill>
                <a:latin typeface="Times New Roman" pitchFamily="18" charset="0"/>
                <a:cs typeface="Times New Roman" pitchFamily="18" charset="0"/>
              </a:rPr>
              <a:t>Performance analysis</a:t>
            </a:r>
            <a:endParaRPr lang="zh-CN" altLang="zh-CN" b="1" dirty="0">
              <a:solidFill>
                <a:srgbClr val="C00000"/>
              </a:solidFill>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5039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485613"/>
            <a:ext cx="461518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3665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8532" y="4487242"/>
            <a:ext cx="5725668"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Simulation results</a:t>
            </a:r>
            <a:endParaRPr lang="en-US" altLang="zh-CN" b="1" dirty="0">
              <a:latin typeface="Times New Roman" pitchFamily="18" charset="0"/>
            </a:endParaRPr>
          </a:p>
        </p:txBody>
      </p:sp>
      <p:sp>
        <p:nvSpPr>
          <p:cNvPr id="27666" name="Text Box 9"/>
          <p:cNvSpPr txBox="1">
            <a:spLocks noChangeArrowheads="1"/>
          </p:cNvSpPr>
          <p:nvPr/>
        </p:nvSpPr>
        <p:spPr bwMode="gray">
          <a:xfrm>
            <a:off x="596900" y="44649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02640" y="5522513"/>
            <a:ext cx="460756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4034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5018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13</a:t>
            </a:fld>
            <a:endParaRPr lang="en-US" altLang="zh-CN"/>
          </a:p>
        </p:txBody>
      </p:sp>
      <p:sp>
        <p:nvSpPr>
          <p:cNvPr id="24" name="Text Box 8"/>
          <p:cNvSpPr txBox="1">
            <a:spLocks noChangeArrowheads="1"/>
          </p:cNvSpPr>
          <p:nvPr/>
        </p:nvSpPr>
        <p:spPr bwMode="gray">
          <a:xfrm>
            <a:off x="1208532" y="5491188"/>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909469729"/>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txBox="1">
            <a:spLocks/>
          </p:cNvSpPr>
          <p:nvPr/>
        </p:nvSpPr>
        <p:spPr>
          <a:xfrm>
            <a:off x="-1219200" y="1658876"/>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4" name="Rectangle 3"/>
              <p:cNvSpPr txBox="1">
                <a:spLocks noChangeArrowheads="1"/>
              </p:cNvSpPr>
              <p:nvPr/>
            </p:nvSpPr>
            <p:spPr bwMode="auto">
              <a:xfrm>
                <a:off x="0" y="1082914"/>
                <a:ext cx="8630920" cy="18440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a:solidFill>
                      <a:srgbClr val="000000"/>
                    </a:solidFill>
                    <a:latin typeface="Times New Roman" pitchFamily="18" charset="0"/>
                    <a:cs typeface="Times New Roman" pitchFamily="18" charset="0"/>
                    <a:sym typeface="Wingdings" pitchFamily="2" charset="2"/>
                  </a:rPr>
                  <a:t>Angle-based </a:t>
                </a:r>
                <a:r>
                  <a:rPr lang="en-US" altLang="zh-CN" b="1" kern="0" dirty="0" smtClean="0">
                    <a:solidFill>
                      <a:srgbClr val="000000"/>
                    </a:solidFill>
                    <a:latin typeface="Times New Roman" pitchFamily="18" charset="0"/>
                    <a:cs typeface="Times New Roman" pitchFamily="18" charset="0"/>
                    <a:sym typeface="Wingdings" pitchFamily="2" charset="2"/>
                  </a:rPr>
                  <a:t>codebook</a:t>
                </a:r>
                <a:r>
                  <a:rPr lang="en-US" altLang="zh-CN" sz="2000" kern="0" dirty="0" smtClean="0">
                    <a:solidFill>
                      <a:srgbClr val="0033CC"/>
                    </a:solidFill>
                    <a:latin typeface="Times New Roman" pitchFamily="18" charset="0"/>
                    <a:cs typeface="Times New Roman" pitchFamily="18" charset="0"/>
                    <a:sym typeface="Wingdings" pitchFamily="2" charset="2"/>
                  </a:rPr>
                  <a:t>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size of analog codebook and digital codebook are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For </a:t>
                </a:r>
                <a:r>
                  <a:rPr lang="en-US" altLang="zh-CN" sz="2000" kern="0" dirty="0">
                    <a:solidFill>
                      <a:srgbClr val="000000"/>
                    </a:solidFill>
                    <a:latin typeface="Times New Roman" pitchFamily="18" charset="0"/>
                    <a:cs typeface="Times New Roman" pitchFamily="18" charset="0"/>
                    <a:sym typeface="Wingdings" pitchFamily="2" charset="2"/>
                  </a:rPr>
                  <a:t>analog part,        </a:t>
                </a:r>
                <a:r>
                  <a:rPr lang="en-US" altLang="zh-CN" sz="2000" kern="0" dirty="0" err="1">
                    <a:solidFill>
                      <a:srgbClr val="000000"/>
                    </a:solidFill>
                    <a:latin typeface="Times New Roman" pitchFamily="18" charset="0"/>
                    <a:cs typeface="Times New Roman" pitchFamily="18" charset="0"/>
                    <a:sym typeface="Wingdings" pitchFamily="2" charset="2"/>
                  </a:rPr>
                  <a:t>codewords</a:t>
                </a:r>
                <a:r>
                  <a:rPr lang="en-US" altLang="zh-CN" sz="2000" kern="0" dirty="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require                 bits</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For </a:t>
                </a:r>
                <a:r>
                  <a:rPr lang="en-US" altLang="zh-CN" sz="2000" kern="0" dirty="0" smtClean="0">
                    <a:solidFill>
                      <a:srgbClr val="000000"/>
                    </a:solidFill>
                    <a:latin typeface="Times New Roman" pitchFamily="18" charset="0"/>
                    <a:cs typeface="Times New Roman" pitchFamily="18" charset="0"/>
                    <a:sym typeface="Wingdings" pitchFamily="2" charset="2"/>
                  </a:rPr>
                  <a:t>digital </a:t>
                </a:r>
                <a:r>
                  <a:rPr lang="en-US" altLang="zh-CN" sz="2000" kern="0" dirty="0">
                    <a:solidFill>
                      <a:srgbClr val="000000"/>
                    </a:solidFill>
                    <a:latin typeface="Times New Roman" pitchFamily="18" charset="0"/>
                    <a:cs typeface="Times New Roman" pitchFamily="18" charset="0"/>
                    <a:sym typeface="Wingdings" pitchFamily="2" charset="2"/>
                  </a:rPr>
                  <a:t>part,  </a:t>
                </a:r>
                <a:r>
                  <a:rPr lang="en-US" altLang="zh-CN" sz="2000" kern="0" dirty="0" err="1" smtClean="0">
                    <a:solidFill>
                      <a:srgbClr val="000000"/>
                    </a:solidFill>
                    <a:latin typeface="Times New Roman" pitchFamily="18" charset="0"/>
                    <a:cs typeface="Times New Roman" pitchFamily="18" charset="0"/>
                    <a:sym typeface="Wingdings" pitchFamily="2" charset="2"/>
                  </a:rPr>
                  <a:t>codeword</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a:solidFill>
                      <a:srgbClr val="000000"/>
                    </a:solidFill>
                    <a:latin typeface="Times New Roman" pitchFamily="18" charset="0"/>
                    <a:cs typeface="Times New Roman" pitchFamily="18" charset="0"/>
                    <a:sym typeface="Wingdings" pitchFamily="2" charset="2"/>
                  </a:rPr>
                  <a:t>require         </a:t>
                </a:r>
                <a:r>
                  <a:rPr lang="en-US" altLang="zh-CN" sz="2000" kern="0" dirty="0" smtClean="0">
                    <a:solidFill>
                      <a:srgbClr val="000000"/>
                    </a:solidFill>
                    <a:latin typeface="Times New Roman" pitchFamily="18" charset="0"/>
                    <a:cs typeface="Times New Roman" pitchFamily="18" charset="0"/>
                    <a:sym typeface="Wingdings" pitchFamily="2" charset="2"/>
                  </a:rPr>
                  <a:t>bits</a:t>
                </a:r>
                <a:endParaRPr lang="en-US" altLang="zh-CN" sz="2000"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Let</a:t>
                </a:r>
                <a:r>
                  <a:rPr lang="en-US" altLang="zh-CN" sz="2000" kern="0" dirty="0" smtClean="0">
                    <a:solidFill>
                      <a:srgbClr val="0033CC"/>
                    </a:solidFill>
                    <a:latin typeface="Arial"/>
                    <a:sym typeface="Wingdings" pitchFamily="2" charset="2"/>
                  </a:rPr>
                  <a:t>                      ,</a:t>
                </a:r>
              </a:p>
              <a:p>
                <a:pPr marL="742950" lvl="1" indent="-285750" eaLnBrk="1" hangingPunct="1">
                  <a:spcBef>
                    <a:spcPct val="20000"/>
                  </a:spcBef>
                  <a:buClr>
                    <a:srgbClr val="000000"/>
                  </a:buClr>
                  <a:buFontTx/>
                  <a:buChar char="–"/>
                  <a:defRPr/>
                </a:pPr>
                <a:endParaRPr lang="en-US" altLang="zh-CN" sz="2000" kern="0" dirty="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33CC"/>
                  </a:solidFill>
                  <a:latin typeface="Arial"/>
                  <a:sym typeface="Wingdings" pitchFamily="2" charset="2"/>
                </a:endParaRPr>
              </a:p>
              <a:p>
                <a:pPr lvl="1" eaLnBrk="1" hangingPunct="1">
                  <a:spcBef>
                    <a:spcPct val="20000"/>
                  </a:spcBef>
                  <a:buClr>
                    <a:srgbClr val="000000"/>
                  </a:buClr>
                  <a:defRPr/>
                </a:pPr>
                <a:endParaRPr lang="en-US" altLang="zh-CN" sz="2000" kern="0" dirty="0">
                  <a:solidFill>
                    <a:srgbClr val="0033CC"/>
                  </a:solidFill>
                  <a:latin typeface="Arial"/>
                  <a:sym typeface="Wingdings" pitchFamily="2" charset="2"/>
                </a:endParaRPr>
              </a:p>
              <a:p>
                <a:pPr lvl="1" eaLnBrk="1" hangingPunct="1">
                  <a:spcBef>
                    <a:spcPct val="20000"/>
                  </a:spcBef>
                  <a:buClr>
                    <a:srgbClr val="000000"/>
                  </a:buClr>
                  <a:defRPr/>
                </a:pPr>
                <a:endParaRPr lang="en-US" altLang="zh-CN" sz="2000" kern="0" dirty="0" smtClean="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Path angles </a:t>
                </a:r>
                <a:r>
                  <a:rPr lang="en-US" altLang="zh-CN" sz="2000" kern="0" dirty="0">
                    <a:solidFill>
                      <a:srgbClr val="C00000"/>
                    </a:solidFill>
                    <a:latin typeface="Times New Roman" pitchFamily="18" charset="0"/>
                    <a:cs typeface="Times New Roman" pitchFamily="18" charset="0"/>
                    <a:sym typeface="Wingdings" pitchFamily="2" charset="2"/>
                  </a:rPr>
                  <a:t>vary slower </a:t>
                </a:r>
                <a:r>
                  <a:rPr lang="en-US" altLang="zh-CN" sz="2000" kern="0" dirty="0">
                    <a:solidFill>
                      <a:srgbClr val="000000"/>
                    </a:solidFill>
                    <a:latin typeface="Times New Roman" pitchFamily="18" charset="0"/>
                    <a:cs typeface="Times New Roman" pitchFamily="18" charset="0"/>
                    <a:sym typeface="Wingdings" pitchFamily="2" charset="2"/>
                  </a:rPr>
                  <a:t>than propagation </a:t>
                </a:r>
                <a:r>
                  <a:rPr lang="en-US" altLang="zh-CN" sz="2000" kern="0" dirty="0" smtClean="0">
                    <a:solidFill>
                      <a:srgbClr val="000000"/>
                    </a:solidFill>
                    <a:latin typeface="Times New Roman" pitchFamily="18" charset="0"/>
                    <a:cs typeface="Times New Roman" pitchFamily="18" charset="0"/>
                    <a:sym typeface="Wingdings" pitchFamily="2" charset="2"/>
                  </a:rPr>
                  <a:t>gain</a:t>
                </a:r>
              </a:p>
              <a:p>
                <a:pPr marL="742950" lvl="1" indent="-285750" eaLnBrk="1" hangingPunct="1">
                  <a:spcBef>
                    <a:spcPct val="20000"/>
                  </a:spcBef>
                  <a:buClr>
                    <a:srgbClr val="000000"/>
                  </a:buClr>
                  <a:buFontTx/>
                  <a:buChar char="–"/>
                  <a:defRPr/>
                </a:pPr>
                <a14:m>
                  <m:oMath xmlns:m="http://schemas.openxmlformats.org/officeDocument/2006/math">
                    <m:r>
                      <a:rPr lang="zh-CN" altLang="en-US" sz="2000" i="1" kern="0" smtClean="0">
                        <a:solidFill>
                          <a:srgbClr val="0033CC"/>
                        </a:solidFill>
                        <a:latin typeface="Cambria Math"/>
                        <a:sym typeface="Wingdings" pitchFamily="2" charset="2"/>
                      </a:rPr>
                      <m:t>𝛼</m:t>
                    </m:r>
                  </m:oMath>
                </a14:m>
                <a:r>
                  <a:rPr lang="en-US" altLang="zh-CN" sz="2000" kern="0" dirty="0" smtClean="0">
                    <a:solidFill>
                      <a:srgbClr val="000000"/>
                    </a:solidFill>
                    <a:latin typeface="Times New Roman" pitchFamily="18" charset="0"/>
                    <a:cs typeface="Times New Roman" pitchFamily="18" charset="0"/>
                    <a:sym typeface="Wingdings" pitchFamily="2" charset="2"/>
                  </a:rPr>
                  <a:t> denotes the reduced feedback ratio by utilizing </a:t>
                </a:r>
                <a:r>
                  <a:rPr lang="en-US" altLang="zh-CN" sz="2000" kern="0" dirty="0" smtClean="0">
                    <a:solidFill>
                      <a:srgbClr val="C00000"/>
                    </a:solidFill>
                    <a:latin typeface="Times New Roman" pitchFamily="18" charset="0"/>
                    <a:cs typeface="Times New Roman" pitchFamily="18" charset="0"/>
                    <a:sym typeface="Wingdings" pitchFamily="2" charset="2"/>
                  </a:rPr>
                  <a:t>slow-varying </a:t>
                </a:r>
                <a:r>
                  <a:rPr lang="en-US" altLang="zh-CN" sz="2000" kern="0" dirty="0" err="1" smtClean="0">
                    <a:solidFill>
                      <a:srgbClr val="C00000"/>
                    </a:solidFill>
                    <a:latin typeface="Times New Roman" pitchFamily="18" charset="0"/>
                    <a:cs typeface="Times New Roman" pitchFamily="18" charset="0"/>
                    <a:sym typeface="Wingdings" pitchFamily="2" charset="2"/>
                  </a:rPr>
                  <a:t>AoDs</a:t>
                </a:r>
                <a:endParaRPr lang="en-US" altLang="zh-CN" sz="2000" kern="0" dirty="0" smtClean="0">
                  <a:solidFill>
                    <a:srgbClr val="C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0000"/>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33CC"/>
                  </a:solidFill>
                  <a:latin typeface="Arial"/>
                  <a:sym typeface="Wingdings" pitchFamily="2" charset="2"/>
                </a:endParaRPr>
              </a:p>
              <a:p>
                <a:pPr lvl="1" eaLnBrk="1" hangingPunct="1">
                  <a:spcBef>
                    <a:spcPct val="20000"/>
                  </a:spcBef>
                  <a:buClr>
                    <a:srgbClr val="000000"/>
                  </a:buClr>
                  <a:defRPr/>
                </a:pPr>
                <a:endParaRPr lang="en-US" altLang="zh-CN" sz="2000" kern="0" dirty="0" smtClean="0">
                  <a:solidFill>
                    <a:srgbClr val="0033CC"/>
                  </a:solidFill>
                  <a:latin typeface="Arial"/>
                  <a:sym typeface="Wingdings" pitchFamily="2" charset="2"/>
                </a:endParaRPr>
              </a:p>
              <a:p>
                <a:pPr lvl="1" eaLnBrk="1" hangingPunct="1">
                  <a:spcBef>
                    <a:spcPct val="20000"/>
                  </a:spcBef>
                  <a:buClr>
                    <a:srgbClr val="000000"/>
                  </a:buClr>
                  <a:defRPr/>
                </a:pPr>
                <a:r>
                  <a:rPr lang="en-US" altLang="zh-CN" sz="2000" kern="0" dirty="0" smtClean="0">
                    <a:solidFill>
                      <a:srgbClr val="0033CC"/>
                    </a:solidFill>
                    <a:latin typeface="Arial"/>
                    <a:sym typeface="Wingdings" pitchFamily="2" charset="2"/>
                  </a:rPr>
                  <a:t> </a:t>
                </a:r>
                <a:endParaRPr lang="en-US" altLang="zh-CN" sz="2000" kern="0" dirty="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smtClean="0">
                  <a:solidFill>
                    <a:srgbClr val="0033CC"/>
                  </a:solidFill>
                  <a:latin typeface="Arial"/>
                  <a:sym typeface="Wingdings" pitchFamily="2" charset="2"/>
                </a:endParaRPr>
              </a:p>
              <a:p>
                <a:pPr marL="742950" lvl="1" indent="-285750" eaLnBrk="1" hangingPunct="1">
                  <a:spcBef>
                    <a:spcPct val="20000"/>
                  </a:spcBef>
                  <a:buClr>
                    <a:srgbClr val="000000"/>
                  </a:buClr>
                  <a:buFontTx/>
                  <a:buChar char="–"/>
                  <a:defRPr/>
                </a:pPr>
                <a:endParaRPr lang="en-US" altLang="zh-CN" sz="2000" kern="0" dirty="0">
                  <a:solidFill>
                    <a:srgbClr val="0033CC"/>
                  </a:solidFill>
                  <a:latin typeface="Arial"/>
                  <a:sym typeface="Wingdings" pitchFamily="2" charset="2"/>
                </a:endParaRPr>
              </a:p>
            </p:txBody>
          </p:sp>
        </mc:Choice>
        <mc:Fallback xmlns="">
          <p:sp>
            <p:nvSpPr>
              <p:cNvPr id="14" name="Rectangle 3"/>
              <p:cNvSpPr txBox="1">
                <a:spLocks noRot="1" noChangeAspect="1" noMove="1" noResize="1" noEditPoints="1" noAdjustHandles="1" noChangeArrowheads="1" noChangeShapeType="1" noTextEdit="1"/>
              </p:cNvSpPr>
              <p:nvPr/>
            </p:nvSpPr>
            <p:spPr bwMode="auto">
              <a:xfrm>
                <a:off x="0" y="1082914"/>
                <a:ext cx="8630920" cy="1844040"/>
              </a:xfrm>
              <a:prstGeom prst="rect">
                <a:avLst/>
              </a:prstGeom>
              <a:blipFill rotWithShape="0">
                <a:blip r:embed="rId3"/>
                <a:stretch>
                  <a:fillRect l="-918" t="-2649" b="-149338"/>
                </a:stretch>
              </a:blipFill>
              <a:ln w="9525">
                <a:noFill/>
                <a:miter lim="800000"/>
                <a:headEnd/>
                <a:tailEnd/>
              </a:ln>
            </p:spPr>
            <p:txBody>
              <a:bodyPr/>
              <a:lstStyle/>
              <a:p>
                <a:r>
                  <a:rPr lang="zh-CN" altLang="en-US">
                    <a:noFill/>
                  </a:rPr>
                  <a:t> </a:t>
                </a:r>
              </a:p>
            </p:txBody>
          </p:sp>
        </mc:Fallback>
      </mc:AlternateContent>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smtClean="0">
                <a:latin typeface="Times New Roman" pitchFamily="18" charset="0"/>
                <a:cs typeface="Times New Roman" pitchFamily="18" charset="0"/>
              </a:rPr>
              <a:t>Feedback overhead </a:t>
            </a:r>
            <a:endParaRPr lang="zh-CN" altLang="en-US" kern="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0" name="文本框 19"/>
              <p:cNvSpPr txBox="1"/>
              <p:nvPr/>
            </p:nvSpPr>
            <p:spPr>
              <a:xfrm>
                <a:off x="2465613" y="1937658"/>
                <a:ext cx="4862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m:rPr>
                              <m:sty m:val="p"/>
                            </m:rPr>
                            <a:rPr lang="en-US" altLang="zh-CN" sz="2000" b="0" i="0" smtClean="0">
                              <a:solidFill>
                                <a:srgbClr val="0033CC"/>
                              </a:solidFill>
                              <a:latin typeface="Cambria Math" panose="02040503050406030204" pitchFamily="18" charset="0"/>
                            </a:rPr>
                            <m:t>RF</m:t>
                          </m:r>
                        </m:sub>
                      </m:sSub>
                    </m:oMath>
                  </m:oMathPara>
                </a14:m>
                <a:endParaRPr lang="zh-CN" altLang="en-US" sz="2000" dirty="0">
                  <a:solidFill>
                    <a:srgbClr val="0033CC"/>
                  </a:solidFill>
                </a:endParaRPr>
              </a:p>
            </p:txBody>
          </p:sp>
        </mc:Choice>
        <mc:Fallback xmlns="">
          <p:sp>
            <p:nvSpPr>
              <p:cNvPr id="10" name="文本框 19"/>
              <p:cNvSpPr txBox="1">
                <a:spLocks noRot="1" noChangeAspect="1" noMove="1" noResize="1" noEditPoints="1" noAdjustHandles="1" noChangeArrowheads="1" noChangeShapeType="1" noTextEdit="1"/>
              </p:cNvSpPr>
              <p:nvPr/>
            </p:nvSpPr>
            <p:spPr>
              <a:xfrm>
                <a:off x="2465613" y="1937658"/>
                <a:ext cx="486287" cy="307777"/>
              </a:xfrm>
              <a:prstGeom prst="rect">
                <a:avLst/>
              </a:prstGeom>
              <a:blipFill rotWithShape="0">
                <a:blip r:embed="rId4"/>
                <a:stretch>
                  <a:fillRect l="-10000" r="-5000" b="-2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9"/>
              <p:cNvSpPr txBox="1"/>
              <p:nvPr/>
            </p:nvSpPr>
            <p:spPr>
              <a:xfrm>
                <a:off x="4858180" y="1895252"/>
                <a:ext cx="107240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m:rPr>
                              <m:sty m:val="p"/>
                            </m:rPr>
                            <a:rPr lang="en-US" altLang="zh-CN" sz="2000" b="0" i="0" smtClean="0">
                              <a:solidFill>
                                <a:srgbClr val="0033CC"/>
                              </a:solidFill>
                              <a:latin typeface="Cambria Math" panose="02040503050406030204" pitchFamily="18" charset="0"/>
                            </a:rPr>
                            <m:t>RF</m:t>
                          </m:r>
                        </m:sub>
                      </m:sSub>
                      <m:r>
                        <a:rPr lang="en-US" altLang="zh-CN" sz="2000" b="0" i="1" smtClean="0">
                          <a:solidFill>
                            <a:srgbClr val="0033CC"/>
                          </a:solidFill>
                          <a:latin typeface="Cambria Math"/>
                          <a:ea typeface="Cambria Math"/>
                        </a:rPr>
                        <m:t>×</m:t>
                      </m:r>
                      <m:sSub>
                        <m:sSubPr>
                          <m:ctrlPr>
                            <a:rPr lang="en-US" altLang="zh-CN" sz="2000" b="0" i="1" smtClean="0">
                              <a:solidFill>
                                <a:srgbClr val="0033CC"/>
                              </a:solidFill>
                              <a:latin typeface="Cambria Math"/>
                              <a:ea typeface="Cambria Math"/>
                            </a:rPr>
                          </m:ctrlPr>
                        </m:sSubPr>
                        <m:e>
                          <m:r>
                            <a:rPr lang="en-US" altLang="zh-CN" sz="2000" b="0" i="1" smtClean="0">
                              <a:solidFill>
                                <a:srgbClr val="0033CC"/>
                              </a:solidFill>
                              <a:latin typeface="Cambria Math"/>
                              <a:ea typeface="Cambria Math"/>
                            </a:rPr>
                            <m:t>𝑁</m:t>
                          </m:r>
                        </m:e>
                        <m:sub>
                          <m:r>
                            <a:rPr lang="en-US" altLang="zh-CN" sz="2000" b="0" i="1" smtClean="0">
                              <a:solidFill>
                                <a:srgbClr val="0033CC"/>
                              </a:solidFill>
                              <a:latin typeface="Cambria Math"/>
                              <a:ea typeface="Cambria Math"/>
                            </a:rPr>
                            <m:t>𝐴</m:t>
                          </m:r>
                        </m:sub>
                      </m:sSub>
                    </m:oMath>
                  </m:oMathPara>
                </a14:m>
                <a:endParaRPr lang="zh-CN" altLang="en-US" sz="2000" dirty="0">
                  <a:solidFill>
                    <a:srgbClr val="0033CC"/>
                  </a:solidFill>
                </a:endParaRPr>
              </a:p>
            </p:txBody>
          </p:sp>
        </mc:Choice>
        <mc:Fallback xmlns="">
          <p:sp>
            <p:nvSpPr>
              <p:cNvPr id="11" name="文本框 19"/>
              <p:cNvSpPr txBox="1">
                <a:spLocks noRot="1" noChangeAspect="1" noMove="1" noResize="1" noEditPoints="1" noAdjustHandles="1" noChangeArrowheads="1" noChangeShapeType="1" noTextEdit="1"/>
              </p:cNvSpPr>
              <p:nvPr/>
            </p:nvSpPr>
            <p:spPr>
              <a:xfrm>
                <a:off x="4858180" y="1895252"/>
                <a:ext cx="1072409" cy="307777"/>
              </a:xfrm>
              <a:prstGeom prst="rect">
                <a:avLst/>
              </a:prstGeom>
              <a:blipFill rotWithShape="0">
                <a:blip r:embed="rId5"/>
                <a:stretch>
                  <a:fillRect l="-4545" r="-1136" b="-22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9"/>
              <p:cNvSpPr txBox="1"/>
              <p:nvPr/>
            </p:nvSpPr>
            <p:spPr>
              <a:xfrm>
                <a:off x="4427740" y="2279451"/>
                <a:ext cx="3866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33CC"/>
                              </a:solidFill>
                              <a:latin typeface="Cambria Math"/>
                              <a:ea typeface="Cambria Math"/>
                            </a:rPr>
                          </m:ctrlPr>
                        </m:sSubPr>
                        <m:e>
                          <m:r>
                            <a:rPr lang="en-US" altLang="zh-CN" sz="2000" b="0" i="1" smtClean="0">
                              <a:solidFill>
                                <a:srgbClr val="0033CC"/>
                              </a:solidFill>
                              <a:latin typeface="Cambria Math"/>
                              <a:ea typeface="Cambria Math"/>
                            </a:rPr>
                            <m:t>𝑁</m:t>
                          </m:r>
                        </m:e>
                        <m:sub>
                          <m:r>
                            <a:rPr lang="en-US" altLang="zh-CN" sz="2000" b="0" i="1" smtClean="0">
                              <a:solidFill>
                                <a:srgbClr val="0033CC"/>
                              </a:solidFill>
                              <a:latin typeface="Cambria Math"/>
                              <a:ea typeface="Cambria Math"/>
                            </a:rPr>
                            <m:t>𝐷</m:t>
                          </m:r>
                        </m:sub>
                      </m:sSub>
                    </m:oMath>
                  </m:oMathPara>
                </a14:m>
                <a:endParaRPr lang="zh-CN" altLang="en-US" sz="2000" dirty="0">
                  <a:solidFill>
                    <a:srgbClr val="0033CC"/>
                  </a:solidFill>
                </a:endParaRPr>
              </a:p>
            </p:txBody>
          </p:sp>
        </mc:Choice>
        <mc:Fallback xmlns="">
          <p:sp>
            <p:nvSpPr>
              <p:cNvPr id="13" name="文本框 19"/>
              <p:cNvSpPr txBox="1">
                <a:spLocks noRot="1" noChangeAspect="1" noMove="1" noResize="1" noEditPoints="1" noAdjustHandles="1" noChangeArrowheads="1" noChangeShapeType="1" noTextEdit="1"/>
              </p:cNvSpPr>
              <p:nvPr/>
            </p:nvSpPr>
            <p:spPr>
              <a:xfrm>
                <a:off x="4427740" y="2279451"/>
                <a:ext cx="386644" cy="307777"/>
              </a:xfrm>
              <a:prstGeom prst="rect">
                <a:avLst/>
              </a:prstGeom>
              <a:blipFill rotWithShape="0">
                <a:blip r:embed="rId6"/>
                <a:stretch>
                  <a:fillRect l="-12500" r="-4688"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9"/>
              <p:cNvSpPr txBox="1"/>
              <p:nvPr/>
            </p:nvSpPr>
            <p:spPr>
              <a:xfrm>
                <a:off x="1246176" y="2651120"/>
                <a:ext cx="148835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a:rPr lang="en-US" altLang="zh-CN" sz="2000" b="0" i="1" smtClean="0">
                              <a:solidFill>
                                <a:srgbClr val="0033CC"/>
                              </a:solidFill>
                              <a:latin typeface="Cambria Math"/>
                            </a:rPr>
                            <m:t>𝐴</m:t>
                          </m:r>
                        </m:sub>
                      </m:sSub>
                      <m:r>
                        <a:rPr lang="en-US" altLang="zh-CN" sz="2000" b="0" i="1" smtClean="0">
                          <a:solidFill>
                            <a:srgbClr val="0033CC"/>
                          </a:solidFill>
                          <a:latin typeface="Cambria Math"/>
                        </a:rPr>
                        <m:t>=</m:t>
                      </m:r>
                      <m:sSub>
                        <m:sSubPr>
                          <m:ctrlPr>
                            <a:rPr lang="en-US" altLang="zh-CN" sz="2000" b="0" i="1" smtClean="0">
                              <a:solidFill>
                                <a:srgbClr val="0033CC"/>
                              </a:solidFill>
                              <a:latin typeface="Cambria Math"/>
                              <a:ea typeface="Cambria Math"/>
                            </a:rPr>
                          </m:ctrlPr>
                        </m:sSubPr>
                        <m:e>
                          <m:r>
                            <a:rPr lang="en-US" altLang="zh-CN" sz="2000" b="0" i="1" smtClean="0">
                              <a:solidFill>
                                <a:srgbClr val="0033CC"/>
                              </a:solidFill>
                              <a:latin typeface="Cambria Math"/>
                              <a:ea typeface="Cambria Math"/>
                            </a:rPr>
                            <m:t>𝑁</m:t>
                          </m:r>
                        </m:e>
                        <m:sub>
                          <m:r>
                            <a:rPr lang="en-US" altLang="zh-CN" sz="2000" b="0" i="1" smtClean="0">
                              <a:solidFill>
                                <a:srgbClr val="0033CC"/>
                              </a:solidFill>
                              <a:latin typeface="Cambria Math"/>
                              <a:ea typeface="Cambria Math"/>
                            </a:rPr>
                            <m:t>𝐷</m:t>
                          </m:r>
                        </m:sub>
                      </m:sSub>
                      <m:r>
                        <a:rPr lang="en-US" altLang="zh-CN" sz="2000" b="0" i="1" smtClean="0">
                          <a:solidFill>
                            <a:srgbClr val="0033CC"/>
                          </a:solidFill>
                          <a:latin typeface="Cambria Math"/>
                          <a:ea typeface="Cambria Math"/>
                        </a:rPr>
                        <m:t>=6</m:t>
                      </m:r>
                    </m:oMath>
                  </m:oMathPara>
                </a14:m>
                <a:endParaRPr lang="zh-CN" altLang="en-US" sz="2000" dirty="0">
                  <a:solidFill>
                    <a:srgbClr val="0033CC"/>
                  </a:solidFill>
                </a:endParaRPr>
              </a:p>
            </p:txBody>
          </p:sp>
        </mc:Choice>
        <mc:Fallback xmlns="">
          <p:sp>
            <p:nvSpPr>
              <p:cNvPr id="15" name="文本框 19"/>
              <p:cNvSpPr txBox="1">
                <a:spLocks noRot="1" noChangeAspect="1" noMove="1" noResize="1" noEditPoints="1" noAdjustHandles="1" noChangeArrowheads="1" noChangeShapeType="1" noTextEdit="1"/>
              </p:cNvSpPr>
              <p:nvPr/>
            </p:nvSpPr>
            <p:spPr>
              <a:xfrm>
                <a:off x="1246176" y="2651120"/>
                <a:ext cx="1488356" cy="307777"/>
              </a:xfrm>
              <a:prstGeom prst="rect">
                <a:avLst/>
              </a:prstGeom>
              <a:blipFill rotWithShape="0">
                <a:blip r:embed="rId7"/>
                <a:stretch>
                  <a:fillRect l="-2857" r="-2857"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7" name="Table 8"/>
              <p:cNvGraphicFramePr>
                <a:graphicFrameLocks noGrp="1"/>
              </p:cNvGraphicFramePr>
              <p:nvPr>
                <p:extLst>
                  <p:ext uri="{D42A27DB-BD31-4B8C-83A1-F6EECF244321}">
                    <p14:modId xmlns:p14="http://schemas.microsoft.com/office/powerpoint/2010/main" val="1887607894"/>
                  </p:ext>
                </p:extLst>
              </p:nvPr>
            </p:nvGraphicFramePr>
            <p:xfrm>
              <a:off x="2254782" y="3533433"/>
              <a:ext cx="4495800" cy="1114767"/>
            </p:xfrm>
            <a:graphic>
              <a:graphicData uri="http://schemas.openxmlformats.org/drawingml/2006/table">
                <a:tbl>
                  <a:tblPr firstRow="1" firstCol="1" bandRow="1">
                    <a:tableStyleId>{5C22544A-7EE6-4342-B048-85BDC9FD1C3A}</a:tableStyleId>
                  </a:tblPr>
                  <a:tblGrid>
                    <a:gridCol w="7620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354000">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a:rPr>
                                    </m:ctrlPr>
                                  </m:sSubPr>
                                  <m:e>
                                    <m:r>
                                      <a:rPr lang="en-US" altLang="zh-CN" sz="1800" b="1" i="1" smtClean="0">
                                        <a:latin typeface="Cambria Math"/>
                                      </a:rPr>
                                      <m:t>𝑵</m:t>
                                    </m:r>
                                  </m:e>
                                  <m:sub>
                                    <m:r>
                                      <a:rPr lang="en-US" altLang="zh-CN" sz="1800" b="1" i="1" smtClean="0">
                                        <a:latin typeface="Cambria Math"/>
                                      </a:rPr>
                                      <m:t>𝒓</m:t>
                                    </m:r>
                                  </m:sub>
                                </m:sSub>
                              </m:oMath>
                            </m:oMathPara>
                          </a14:m>
                          <a:endParaRPr lang="en-US" sz="1800" b="1" i="1" dirty="0"/>
                        </a:p>
                      </a:txBody>
                      <a:tcPr anchor="ctr"/>
                    </a:tc>
                    <a:tc>
                      <a:txBody>
                        <a:bodyPr/>
                        <a:lstStyle/>
                        <a:p>
                          <a:pPr algn="ctr"/>
                          <a:r>
                            <a:rPr lang="en-US" sz="1800" dirty="0" smtClean="0"/>
                            <a:t>Analog </a:t>
                          </a:r>
                          <a:r>
                            <a:rPr lang="en-US" sz="1800" dirty="0"/>
                            <a:t>(bits)</a:t>
                          </a:r>
                          <a:endParaRPr lang="en-US" sz="1800" b="0" dirty="0"/>
                        </a:p>
                      </a:txBody>
                      <a:tcPr anchor="ctr"/>
                    </a:tc>
                    <a:tc>
                      <a:txBody>
                        <a:bodyPr/>
                        <a:lstStyle/>
                        <a:p>
                          <a:pPr algn="ctr"/>
                          <a:r>
                            <a:rPr lang="en-US" sz="1800" dirty="0" smtClean="0"/>
                            <a:t>digital </a:t>
                          </a:r>
                          <a:r>
                            <a:rPr lang="en-US" sz="1800" dirty="0"/>
                            <a:t>(bits)</a:t>
                          </a:r>
                          <a:endParaRPr lang="en-US" sz="1800" b="0" dirty="0"/>
                        </a:p>
                      </a:txBody>
                      <a:tcPr anchor="ctr"/>
                    </a:tc>
                    <a:extLst>
                      <a:ext uri="{0D108BD9-81ED-4DB2-BD59-A6C34878D82A}">
                        <a16:rowId xmlns="" xmlns:a16="http://schemas.microsoft.com/office/drawing/2014/main" val="10001"/>
                      </a:ext>
                    </a:extLst>
                  </a:tr>
                  <a:tr h="749007">
                    <a:tc>
                      <a:txBody>
                        <a:bodyPr/>
                        <a:lstStyle/>
                        <a:p>
                          <a:pPr algn="ctr"/>
                          <a:r>
                            <a:rPr lang="en-US" sz="1800" b="1" dirty="0"/>
                            <a:t>1</a:t>
                          </a:r>
                        </a:p>
                      </a:txBody>
                      <a:tcPr anchor="ctr"/>
                    </a:tc>
                    <a:tc>
                      <a:txBody>
                        <a:bodyPr/>
                        <a:lstStyle/>
                        <a:p>
                          <a:pPr algn="ctr"/>
                          <a:r>
                            <a:rPr lang="en-US" sz="1800" dirty="0" smtClean="0">
                              <a:solidFill>
                                <a:srgbClr val="0033CC"/>
                              </a:solidFill>
                            </a:rPr>
                            <a:t>24</a:t>
                          </a:r>
                          <a14:m>
                            <m:oMath xmlns:m="http://schemas.openxmlformats.org/officeDocument/2006/math">
                              <m:r>
                                <a:rPr lang="en-US" sz="1800" i="1" smtClean="0">
                                  <a:solidFill>
                                    <a:srgbClr val="0033CC"/>
                                  </a:solidFill>
                                  <a:latin typeface="Cambria Math"/>
                                  <a:ea typeface="Cambria Math"/>
                                </a:rPr>
                                <m:t>𝛼</m:t>
                              </m:r>
                            </m:oMath>
                          </a14:m>
                          <a:endParaRPr lang="en-US" sz="1800" b="0" dirty="0">
                            <a:solidFill>
                              <a:srgbClr val="0033CC"/>
                            </a:solidFill>
                          </a:endParaRPr>
                        </a:p>
                      </a:txBody>
                      <a:tcPr anchor="ctr"/>
                    </a:tc>
                    <a:tc>
                      <a:txBody>
                        <a:bodyPr/>
                        <a:lstStyle/>
                        <a:p>
                          <a:pPr algn="ctr"/>
                          <a:r>
                            <a:rPr lang="en-US" sz="1800" dirty="0">
                              <a:solidFill>
                                <a:srgbClr val="0033CC"/>
                              </a:solidFill>
                            </a:rPr>
                            <a:t>6</a:t>
                          </a:r>
                          <a:endParaRPr lang="en-US" sz="1800" b="0" dirty="0">
                            <a:solidFill>
                              <a:srgbClr val="0033CC"/>
                            </a:solidFill>
                          </a:endParaRPr>
                        </a:p>
                      </a:txBody>
                      <a:tcPr anchor="ctr"/>
                    </a:tc>
                    <a:extLst>
                      <a:ext uri="{0D108BD9-81ED-4DB2-BD59-A6C34878D82A}">
                        <a16:rowId xmlns="" xmlns:a16="http://schemas.microsoft.com/office/drawing/2014/main" val="10002"/>
                      </a:ext>
                    </a:extLst>
                  </a:tr>
                </a:tbl>
              </a:graphicData>
            </a:graphic>
          </p:graphicFrame>
        </mc:Choice>
        <mc:Fallback xmlns="">
          <p:graphicFrame>
            <p:nvGraphicFramePr>
              <p:cNvPr id="17" name="Table 8"/>
              <p:cNvGraphicFramePr>
                <a:graphicFrameLocks noGrp="1"/>
              </p:cNvGraphicFramePr>
              <p:nvPr>
                <p:extLst>
                  <p:ext uri="{D42A27DB-BD31-4B8C-83A1-F6EECF244321}">
                    <p14:modId xmlns:p14="http://schemas.microsoft.com/office/powerpoint/2010/main" val="1887607894"/>
                  </p:ext>
                </p:extLst>
              </p:nvPr>
            </p:nvGraphicFramePr>
            <p:xfrm>
              <a:off x="2254782" y="3533433"/>
              <a:ext cx="4495800" cy="1114767"/>
            </p:xfrm>
            <a:graphic>
              <a:graphicData uri="http://schemas.openxmlformats.org/drawingml/2006/table">
                <a:tbl>
                  <a:tblPr firstRow="1" firstCol="1" bandRow="1">
                    <a:tableStyleId>{5C22544A-7EE6-4342-B048-85BDC9FD1C3A}</a:tableStyleId>
                  </a:tblPr>
                  <a:tblGrid>
                    <a:gridCol w="762000">
                      <a:extLst>
                        <a:ext uri="{9D8B030D-6E8A-4147-A177-3AD203B41FA5}">
                          <a16:colId xmlns:a16="http://schemas.microsoft.com/office/drawing/2014/main" xmlns="" xmlns:a14="http://schemas.microsoft.com/office/drawing/2010/main" val="20000"/>
                        </a:ext>
                      </a:extLst>
                    </a:gridCol>
                    <a:gridCol w="1600200">
                      <a:extLst>
                        <a:ext uri="{9D8B030D-6E8A-4147-A177-3AD203B41FA5}">
                          <a16:colId xmlns:a16="http://schemas.microsoft.com/office/drawing/2014/main" xmlns="" xmlns:a14="http://schemas.microsoft.com/office/drawing/2010/main" val="20001"/>
                        </a:ext>
                      </a:extLst>
                    </a:gridCol>
                    <a:gridCol w="2133600">
                      <a:extLst>
                        <a:ext uri="{9D8B030D-6E8A-4147-A177-3AD203B41FA5}">
                          <a16:colId xmlns:a16="http://schemas.microsoft.com/office/drawing/2014/main" xmlns="" xmlns:a14="http://schemas.microsoft.com/office/drawing/2010/main" val="20002"/>
                        </a:ext>
                      </a:extLst>
                    </a:gridCol>
                  </a:tblGrid>
                  <a:tr h="365760">
                    <a:tc>
                      <a:txBody>
                        <a:bodyPr/>
                        <a:lstStyle/>
                        <a:p>
                          <a:endParaRPr lang="zh-CN"/>
                        </a:p>
                      </a:txBody>
                      <a:tcPr anchor="ctr">
                        <a:blipFill rotWithShape="0">
                          <a:blip r:embed="rId8"/>
                          <a:stretch>
                            <a:fillRect l="-800" t="-8333" r="-494400" b="-210000"/>
                          </a:stretch>
                        </a:blipFill>
                      </a:tcPr>
                    </a:tc>
                    <a:tc>
                      <a:txBody>
                        <a:bodyPr/>
                        <a:lstStyle/>
                        <a:p>
                          <a:pPr algn="ctr"/>
                          <a:r>
                            <a:rPr lang="en-US" sz="1800" dirty="0" smtClean="0"/>
                            <a:t>Analog </a:t>
                          </a:r>
                          <a:r>
                            <a:rPr lang="en-US" sz="1800" dirty="0"/>
                            <a:t>(bits)</a:t>
                          </a:r>
                          <a:endParaRPr lang="en-US" sz="1800" b="0" dirty="0"/>
                        </a:p>
                      </a:txBody>
                      <a:tcPr anchor="ctr"/>
                    </a:tc>
                    <a:tc>
                      <a:txBody>
                        <a:bodyPr/>
                        <a:lstStyle/>
                        <a:p>
                          <a:pPr algn="ctr"/>
                          <a:r>
                            <a:rPr lang="en-US" sz="1800" dirty="0" smtClean="0"/>
                            <a:t>digital </a:t>
                          </a:r>
                          <a:r>
                            <a:rPr lang="en-US" sz="1800" dirty="0"/>
                            <a:t>(bits)</a:t>
                          </a:r>
                          <a:endParaRPr lang="en-US" sz="1800" b="0" dirty="0"/>
                        </a:p>
                      </a:txBody>
                      <a:tcPr anchor="ctr"/>
                    </a:tc>
                    <a:extLst>
                      <a:ext uri="{0D108BD9-81ED-4DB2-BD59-A6C34878D82A}">
                        <a16:rowId xmlns:a16="http://schemas.microsoft.com/office/drawing/2014/main" xmlns="" xmlns:a14="http://schemas.microsoft.com/office/drawing/2010/main" val="10001"/>
                      </a:ext>
                    </a:extLst>
                  </a:tr>
                  <a:tr h="749007">
                    <a:tc>
                      <a:txBody>
                        <a:bodyPr/>
                        <a:lstStyle/>
                        <a:p>
                          <a:pPr algn="ctr"/>
                          <a:r>
                            <a:rPr lang="en-US" sz="1800" b="1" dirty="0"/>
                            <a:t>1</a:t>
                          </a:r>
                        </a:p>
                      </a:txBody>
                      <a:tcPr anchor="ctr"/>
                    </a:tc>
                    <a:tc>
                      <a:txBody>
                        <a:bodyPr/>
                        <a:lstStyle/>
                        <a:p>
                          <a:endParaRPr lang="zh-CN"/>
                        </a:p>
                      </a:txBody>
                      <a:tcPr anchor="ctr">
                        <a:blipFill rotWithShape="0">
                          <a:blip r:embed="rId8"/>
                          <a:stretch>
                            <a:fillRect l="-47909" t="-52419" r="-134981" b="-1613"/>
                          </a:stretch>
                        </a:blipFill>
                      </a:tcPr>
                    </a:tc>
                    <a:tc>
                      <a:txBody>
                        <a:bodyPr/>
                        <a:lstStyle/>
                        <a:p>
                          <a:pPr algn="ctr"/>
                          <a:r>
                            <a:rPr lang="en-US" sz="1800" dirty="0">
                              <a:solidFill>
                                <a:srgbClr val="0033CC"/>
                              </a:solidFill>
                            </a:rPr>
                            <a:t>6</a:t>
                          </a:r>
                          <a:endParaRPr lang="en-US" sz="1800" b="0" dirty="0">
                            <a:solidFill>
                              <a:srgbClr val="0033CC"/>
                            </a:solidFill>
                          </a:endParaRPr>
                        </a:p>
                      </a:txBody>
                      <a:tcPr anchor="ctr"/>
                    </a:tc>
                    <a:extLst>
                      <a:ext uri="{0D108BD9-81ED-4DB2-BD59-A6C34878D82A}">
                        <a16:rowId xmlns:a16="http://schemas.microsoft.com/office/drawing/2014/main" xmlns="" xmlns:a14="http://schemas.microsoft.com/office/drawing/2010/main" val="10002"/>
                      </a:ext>
                    </a:extLst>
                  </a:tr>
                </a:tbl>
              </a:graphicData>
            </a:graphic>
          </p:graphicFrame>
        </mc:Fallback>
      </mc:AlternateContent>
      <mc:AlternateContent xmlns:mc="http://schemas.openxmlformats.org/markup-compatibility/2006" xmlns:a14="http://schemas.microsoft.com/office/drawing/2010/main">
        <mc:Choice Requires="a14">
          <p:sp>
            <p:nvSpPr>
              <p:cNvPr id="18" name="文本框 19"/>
              <p:cNvSpPr txBox="1"/>
              <p:nvPr/>
            </p:nvSpPr>
            <p:spPr>
              <a:xfrm>
                <a:off x="2887994" y="2639787"/>
                <a:ext cx="96379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m:rPr>
                              <m:sty m:val="p"/>
                            </m:rPr>
                            <a:rPr lang="en-US" altLang="zh-CN" sz="2000" b="0" i="0" smtClean="0">
                              <a:solidFill>
                                <a:srgbClr val="0033CC"/>
                              </a:solidFill>
                              <a:latin typeface="Cambria Math" panose="02040503050406030204" pitchFamily="18" charset="0"/>
                            </a:rPr>
                            <m:t>RF</m:t>
                          </m:r>
                        </m:sub>
                      </m:sSub>
                      <m:r>
                        <a:rPr lang="en-US" altLang="zh-CN" sz="2000" b="0" i="1" smtClean="0">
                          <a:solidFill>
                            <a:srgbClr val="0033CC"/>
                          </a:solidFill>
                          <a:latin typeface="Cambria Math"/>
                        </a:rPr>
                        <m:t>=4</m:t>
                      </m:r>
                    </m:oMath>
                  </m:oMathPara>
                </a14:m>
                <a:endParaRPr lang="zh-CN" altLang="en-US" sz="2000" dirty="0">
                  <a:solidFill>
                    <a:srgbClr val="0033CC"/>
                  </a:solidFill>
                </a:endParaRPr>
              </a:p>
            </p:txBody>
          </p:sp>
        </mc:Choice>
        <mc:Fallback xmlns="">
          <p:sp>
            <p:nvSpPr>
              <p:cNvPr id="18" name="文本框 19"/>
              <p:cNvSpPr txBox="1">
                <a:spLocks noRot="1" noChangeAspect="1" noMove="1" noResize="1" noEditPoints="1" noAdjustHandles="1" noChangeArrowheads="1" noChangeShapeType="1" noTextEdit="1"/>
              </p:cNvSpPr>
              <p:nvPr/>
            </p:nvSpPr>
            <p:spPr>
              <a:xfrm>
                <a:off x="2887994" y="2639787"/>
                <a:ext cx="963790" cy="307777"/>
              </a:xfrm>
              <a:prstGeom prst="rect">
                <a:avLst/>
              </a:prstGeom>
              <a:blipFill rotWithShape="0">
                <a:blip r:embed="rId9"/>
                <a:stretch>
                  <a:fillRect l="-5696" r="-4430"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9"/>
              <p:cNvSpPr txBox="1"/>
              <p:nvPr/>
            </p:nvSpPr>
            <p:spPr>
              <a:xfrm>
                <a:off x="6355172" y="1572811"/>
                <a:ext cx="102534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solidFill>
                                <a:srgbClr val="0033CC"/>
                              </a:solidFill>
                              <a:latin typeface="Cambria Math"/>
                            </a:rPr>
                          </m:ctrlPr>
                        </m:sSupPr>
                        <m:e>
                          <m:r>
                            <a:rPr lang="en-US" altLang="zh-CN" sz="2000" b="0" i="1" smtClean="0">
                              <a:solidFill>
                                <a:srgbClr val="0033CC"/>
                              </a:solidFill>
                              <a:latin typeface="Cambria Math" panose="02040503050406030204" pitchFamily="18" charset="0"/>
                            </a:rPr>
                            <m:t>2</m:t>
                          </m:r>
                        </m:e>
                        <m:sup>
                          <m:sSub>
                            <m:sSubPr>
                              <m:ctrlPr>
                                <a:rPr lang="en-US" altLang="zh-CN" sz="200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a:rPr lang="en-US" altLang="zh-CN" sz="2000" b="0" i="1" smtClean="0">
                                  <a:solidFill>
                                    <a:srgbClr val="0033CC"/>
                                  </a:solidFill>
                                  <a:latin typeface="Cambria Math" panose="02040503050406030204" pitchFamily="18" charset="0"/>
                                </a:rPr>
                                <m:t>𝐴</m:t>
                              </m:r>
                            </m:sub>
                          </m:sSub>
                        </m:sup>
                      </m:sSup>
                      <m:r>
                        <a:rPr lang="en-US" altLang="zh-CN" sz="2000" b="0" i="1" smtClean="0">
                          <a:solidFill>
                            <a:srgbClr val="0033CC"/>
                          </a:solidFill>
                          <a:latin typeface="Cambria Math" panose="02040503050406030204" pitchFamily="18" charset="0"/>
                        </a:rPr>
                        <m:t>,</m:t>
                      </m:r>
                      <m:sSup>
                        <m:sSupPr>
                          <m:ctrlPr>
                            <a:rPr lang="en-US" altLang="zh-CN" sz="2000" b="0" i="1" smtClean="0">
                              <a:solidFill>
                                <a:srgbClr val="0033CC"/>
                              </a:solidFill>
                              <a:latin typeface="Cambria Math"/>
                            </a:rPr>
                          </m:ctrlPr>
                        </m:sSupPr>
                        <m:e>
                          <m:r>
                            <a:rPr lang="en-US" altLang="zh-CN" sz="2000" b="0" i="1" smtClean="0">
                              <a:solidFill>
                                <a:srgbClr val="0033CC"/>
                              </a:solidFill>
                              <a:latin typeface="Cambria Math" panose="02040503050406030204" pitchFamily="18" charset="0"/>
                            </a:rPr>
                            <m:t>2</m:t>
                          </m:r>
                        </m:e>
                        <m:sup>
                          <m:sSub>
                            <m:sSubPr>
                              <m:ctrlPr>
                                <a:rPr lang="en-US" altLang="zh-CN" sz="2000" b="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a:rPr lang="en-US" altLang="zh-CN" sz="2000" b="0" i="1" smtClean="0">
                                  <a:solidFill>
                                    <a:srgbClr val="0033CC"/>
                                  </a:solidFill>
                                  <a:latin typeface="Cambria Math" panose="02040503050406030204" pitchFamily="18" charset="0"/>
                                </a:rPr>
                                <m:t>𝐷</m:t>
                              </m:r>
                            </m:sub>
                          </m:sSub>
                        </m:sup>
                      </m:sSup>
                    </m:oMath>
                  </m:oMathPara>
                </a14:m>
                <a:endParaRPr lang="zh-CN" altLang="en-US" sz="2000" dirty="0">
                  <a:solidFill>
                    <a:srgbClr val="0033CC"/>
                  </a:solidFill>
                </a:endParaRPr>
              </a:p>
            </p:txBody>
          </p:sp>
        </mc:Choice>
        <mc:Fallback xmlns="">
          <p:sp>
            <p:nvSpPr>
              <p:cNvPr id="16" name="文本框 19"/>
              <p:cNvSpPr txBox="1">
                <a:spLocks noRot="1" noChangeAspect="1" noMove="1" noResize="1" noEditPoints="1" noAdjustHandles="1" noChangeArrowheads="1" noChangeShapeType="1" noTextEdit="1"/>
              </p:cNvSpPr>
              <p:nvPr/>
            </p:nvSpPr>
            <p:spPr>
              <a:xfrm>
                <a:off x="6355172" y="1572811"/>
                <a:ext cx="1025344" cy="307777"/>
              </a:xfrm>
              <a:prstGeom prst="rect">
                <a:avLst/>
              </a:prstGeom>
              <a:blipFill rotWithShape="0">
                <a:blip r:embed="rId10"/>
                <a:stretch>
                  <a:fillRect l="-4167" b="-12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643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54265" y="2500884"/>
            <a:ext cx="455593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a:xfrm>
            <a:off x="144000" y="228600"/>
            <a:ext cx="8763000" cy="685800"/>
          </a:xfrm>
        </p:spPr>
        <p:txBody>
          <a:bodyPr/>
          <a:lstStyle/>
          <a:p>
            <a:pPr>
              <a:defRPr/>
            </a:pPr>
            <a:r>
              <a:rPr lang="en-US" altLang="zh-CN" dirty="0">
                <a:latin typeface="Times New Roman" panose="02020603050405020304" pitchFamily="18" charset="0"/>
                <a:ea typeface="宋体" charset="-122"/>
                <a:cs typeface="Times New Roman" panose="02020603050405020304" pitchFamily="18" charset="0"/>
              </a:rPr>
              <a:t>Contents</a:t>
            </a:r>
          </a:p>
        </p:txBody>
      </p:sp>
      <p:sp>
        <p:nvSpPr>
          <p:cNvPr id="5123" name="AutoShape 6"/>
          <p:cNvSpPr>
            <a:spLocks noChangeArrowheads="1"/>
          </p:cNvSpPr>
          <p:nvPr/>
        </p:nvSpPr>
        <p:spPr bwMode="gray">
          <a:xfrm>
            <a:off x="836613" y="1522159"/>
            <a:ext cx="4573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397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207008" y="1510792"/>
            <a:ext cx="3276600" cy="461665"/>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Technical background</a:t>
            </a:r>
            <a:endParaRPr lang="zh-CN" altLang="zh-CN" b="1" dirty="0">
              <a:latin typeface="Times New Roman" pitchFamily="18" charset="0"/>
            </a:endParaRPr>
          </a:p>
        </p:txBody>
      </p:sp>
      <p:sp>
        <p:nvSpPr>
          <p:cNvPr id="27654" name="Text Box 9"/>
          <p:cNvSpPr txBox="1">
            <a:spLocks noChangeArrowheads="1"/>
          </p:cNvSpPr>
          <p:nvPr/>
        </p:nvSpPr>
        <p:spPr bwMode="gray">
          <a:xfrm>
            <a:off x="620713" y="1495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419100" y="236982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14371" y="2481761"/>
            <a:ext cx="5415029"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Angle-based codebook </a:t>
            </a:r>
          </a:p>
        </p:txBody>
      </p:sp>
      <p:sp>
        <p:nvSpPr>
          <p:cNvPr id="27658" name="Text Box 9"/>
          <p:cNvSpPr txBox="1">
            <a:spLocks noChangeArrowheads="1"/>
          </p:cNvSpPr>
          <p:nvPr/>
        </p:nvSpPr>
        <p:spPr bwMode="gray">
          <a:xfrm>
            <a:off x="633412" y="246824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71028"/>
            <a:ext cx="4604004"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5196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200912" y="3467388"/>
            <a:ext cx="4437888"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Performance analysis</a:t>
            </a:r>
            <a:endParaRPr lang="zh-CN" altLang="zh-CN" b="1" dirty="0">
              <a:latin typeface="Times New Roman" pitchFamily="18" charset="0"/>
            </a:endParaRPr>
          </a:p>
        </p:txBody>
      </p:sp>
      <p:sp>
        <p:nvSpPr>
          <p:cNvPr id="27662" name="Text Box 9"/>
          <p:cNvSpPr txBox="1">
            <a:spLocks noChangeArrowheads="1"/>
          </p:cNvSpPr>
          <p:nvPr/>
        </p:nvSpPr>
        <p:spPr bwMode="gray">
          <a:xfrm>
            <a:off x="595313" y="345039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485613"/>
            <a:ext cx="461518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3665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8532" y="4487242"/>
            <a:ext cx="5725668" cy="461665"/>
          </a:xfrm>
          <a:prstGeom prst="rect">
            <a:avLst/>
          </a:prstGeom>
          <a:noFill/>
          <a:ln w="9525" algn="ctr">
            <a:noFill/>
            <a:miter lim="800000"/>
            <a:headEnd/>
            <a:tailEnd/>
          </a:ln>
        </p:spPr>
        <p:txBody>
          <a:bodyPr wrap="square">
            <a:spAutoFit/>
          </a:bodyPr>
          <a:lstStyle/>
          <a:p>
            <a:pPr eaLnBrk="1" hangingPunct="1"/>
            <a:r>
              <a:rPr lang="en-US" altLang="zh-CN" b="1" dirty="0">
                <a:solidFill>
                  <a:srgbClr val="CC0000"/>
                </a:solidFill>
                <a:latin typeface="Times New Roman" pitchFamily="18" charset="0"/>
              </a:rPr>
              <a:t>Simulation results</a:t>
            </a:r>
          </a:p>
        </p:txBody>
      </p:sp>
      <p:sp>
        <p:nvSpPr>
          <p:cNvPr id="27666" name="Text Box 9"/>
          <p:cNvSpPr txBox="1">
            <a:spLocks noChangeArrowheads="1"/>
          </p:cNvSpPr>
          <p:nvPr/>
        </p:nvSpPr>
        <p:spPr bwMode="gray">
          <a:xfrm>
            <a:off x="596900" y="44649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02640" y="5522513"/>
            <a:ext cx="460756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4034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5018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15</a:t>
            </a:fld>
            <a:endParaRPr lang="en-US" altLang="zh-CN"/>
          </a:p>
        </p:txBody>
      </p:sp>
      <p:sp>
        <p:nvSpPr>
          <p:cNvPr id="24" name="Text Box 8"/>
          <p:cNvSpPr txBox="1">
            <a:spLocks noChangeArrowheads="1"/>
          </p:cNvSpPr>
          <p:nvPr/>
        </p:nvSpPr>
        <p:spPr bwMode="gray">
          <a:xfrm>
            <a:off x="1208532" y="5491188"/>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2522233696"/>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2000" y="1116000"/>
            <a:ext cx="8921750" cy="1600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System parameters</a:t>
            </a:r>
            <a:endParaRPr lang="en-US" altLang="zh-CN"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MIMO configuration:</a:t>
            </a:r>
          </a:p>
          <a:p>
            <a:pPr marL="742950" lvl="1" indent="-285750" eaLnBrk="1" hangingPunct="1">
              <a:spcBef>
                <a:spcPct val="20000"/>
              </a:spcBef>
              <a:buClr>
                <a:srgbClr val="000000"/>
              </a:buClr>
              <a:buFontTx/>
              <a:buChar char="–"/>
              <a:defRPr/>
            </a:pPr>
            <a:r>
              <a:rPr lang="en-US" altLang="zh-CN" sz="2000" kern="0" dirty="0" smtClean="0">
                <a:solidFill>
                  <a:srgbClr val="0033CC"/>
                </a:solidFill>
                <a:latin typeface="Times New Roman" pitchFamily="18" charset="0"/>
                <a:cs typeface="Times New Roman" pitchFamily="18" charset="0"/>
                <a:sym typeface="Wingdings" pitchFamily="2" charset="2"/>
              </a:rPr>
              <a:t>1-bit</a:t>
            </a:r>
            <a:r>
              <a:rPr lang="en-US" altLang="zh-CN" sz="2000" kern="0" dirty="0" smtClean="0">
                <a:solidFill>
                  <a:srgbClr val="000000"/>
                </a:solidFill>
                <a:latin typeface="Times New Roman" pitchFamily="18" charset="0"/>
                <a:cs typeface="Times New Roman" pitchFamily="18" charset="0"/>
                <a:sym typeface="Wingdings" pitchFamily="2" charset="2"/>
              </a:rPr>
              <a:t> PSs or </a:t>
            </a:r>
            <a:r>
              <a:rPr lang="en-US" altLang="zh-CN" sz="2000" kern="0" dirty="0" smtClean="0">
                <a:solidFill>
                  <a:srgbClr val="0033CC"/>
                </a:solidFill>
                <a:latin typeface="Times New Roman" pitchFamily="18" charset="0"/>
                <a:cs typeface="Times New Roman" pitchFamily="18" charset="0"/>
                <a:sym typeface="Wingdings" pitchFamily="2" charset="2"/>
              </a:rPr>
              <a:t>2-bit</a:t>
            </a:r>
            <a:r>
              <a:rPr lang="en-US" altLang="zh-CN" sz="2000" kern="0" dirty="0" smtClean="0">
                <a:solidFill>
                  <a:srgbClr val="000000"/>
                </a:solidFill>
                <a:latin typeface="Times New Roman" pitchFamily="18" charset="0"/>
                <a:cs typeface="Times New Roman" pitchFamily="18" charset="0"/>
                <a:sym typeface="Wingdings" pitchFamily="2" charset="2"/>
              </a:rPr>
              <a:t> PSs            </a:t>
            </a:r>
          </a:p>
        </p:txBody>
      </p:sp>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72000" y="4918497"/>
                <a:ext cx="8921750" cy="1219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Codebook parameters </a:t>
                </a:r>
              </a:p>
              <a:p>
                <a:pPr marL="742950" lvl="1" indent="-285750" eaLnBrk="1" hangingPunct="1">
                  <a:spcBef>
                    <a:spcPct val="20000"/>
                  </a:spcBef>
                  <a:buClr>
                    <a:srgbClr val="000000"/>
                  </a:buClr>
                  <a:buFontTx/>
                  <a:buChar char="–"/>
                  <a:defRPr/>
                </a:pPr>
                <a14:m>
                  <m:oMath xmlns:m="http://schemas.openxmlformats.org/officeDocument/2006/math">
                    <m:r>
                      <a:rPr lang="en-US" altLang="zh-CN" sz="2000" i="1" kern="0">
                        <a:solidFill>
                          <a:srgbClr val="0033CC"/>
                        </a:solidFill>
                        <a:latin typeface="Cambria Math" panose="02040503050406030204" pitchFamily="18" charset="0"/>
                        <a:sym typeface="Wingdings" pitchFamily="2" charset="2"/>
                      </a:rPr>
                      <m:t>𝐷</m:t>
                    </m:r>
                    <m:r>
                      <a:rPr lang="en-US" altLang="zh-CN" sz="2000" b="0" i="1" kern="0" smtClean="0">
                        <a:solidFill>
                          <a:srgbClr val="0033CC"/>
                        </a:solidFill>
                        <a:latin typeface="Cambria Math" panose="02040503050406030204" pitchFamily="18" charset="0"/>
                        <a:sym typeface="Wingdings" pitchFamily="2" charset="2"/>
                      </a:rPr>
                      <m:t>=2</m:t>
                    </m:r>
                  </m:oMath>
                </a14:m>
                <a:r>
                  <a:rPr lang="en-US" altLang="zh-CN" sz="2000" kern="0" dirty="0">
                    <a:solidFill>
                      <a:srgbClr val="0033CC"/>
                    </a:solidFill>
                    <a:latin typeface="Arial"/>
                    <a:sym typeface="Wingdings" pitchFamily="2" charset="2"/>
                  </a:rPr>
                  <a:t>, </a:t>
                </a:r>
                <a14:m>
                  <m:oMath xmlns:m="http://schemas.openxmlformats.org/officeDocument/2006/math">
                    <m:sSub>
                      <m:sSubPr>
                        <m:ctrlPr>
                          <a:rPr lang="en-US" altLang="zh-CN" sz="2000" i="1" kern="0">
                            <a:solidFill>
                              <a:srgbClr val="0033CC"/>
                            </a:solidFill>
                            <a:latin typeface="Cambria Math"/>
                            <a:sym typeface="Wingdings" pitchFamily="2" charset="2"/>
                          </a:rPr>
                        </m:ctrlPr>
                      </m:sSubPr>
                      <m:e>
                        <m:r>
                          <a:rPr lang="en-US" altLang="zh-CN" sz="2000" i="1" kern="0">
                            <a:solidFill>
                              <a:srgbClr val="0033CC"/>
                            </a:solidFill>
                            <a:latin typeface="Cambria Math" panose="02040503050406030204" pitchFamily="18" charset="0"/>
                            <a:sym typeface="Wingdings" pitchFamily="2" charset="2"/>
                          </a:rPr>
                          <m:t>𝑁</m:t>
                        </m:r>
                      </m:e>
                      <m:sub>
                        <m:r>
                          <a:rPr lang="en-US" altLang="zh-CN" sz="2000" i="1" kern="0">
                            <a:solidFill>
                              <a:srgbClr val="0033CC"/>
                            </a:solidFill>
                            <a:latin typeface="Cambria Math" panose="02040503050406030204" pitchFamily="18" charset="0"/>
                            <a:sym typeface="Wingdings" pitchFamily="2" charset="2"/>
                          </a:rPr>
                          <m:t>𝑖𝑡𝑒𝑟</m:t>
                        </m:r>
                      </m:sub>
                    </m:sSub>
                    <m:r>
                      <a:rPr lang="en-US" altLang="zh-CN" sz="2000" b="0" i="1" kern="0" smtClean="0">
                        <a:solidFill>
                          <a:srgbClr val="0033CC"/>
                        </a:solidFill>
                        <a:latin typeface="Cambria Math" panose="02040503050406030204" pitchFamily="18" charset="0"/>
                        <a:sym typeface="Wingdings" pitchFamily="2" charset="2"/>
                      </a:rPr>
                      <m:t>=</m:t>
                    </m:r>
                    <m:r>
                      <a:rPr lang="en-US" altLang="zh-CN" sz="2000" b="0" i="0" kern="0" smtClean="0">
                        <a:solidFill>
                          <a:srgbClr val="0033CC"/>
                        </a:solidFill>
                        <a:latin typeface="Cambria Math" panose="02040503050406030204" pitchFamily="18" charset="0"/>
                        <a:sym typeface="Wingdings" pitchFamily="2" charset="2"/>
                      </a:rPr>
                      <m:t>100</m:t>
                    </m:r>
                    <m:r>
                      <a:rPr lang="en-US" altLang="zh-CN" sz="2000" kern="0">
                        <a:solidFill>
                          <a:srgbClr val="0033CC"/>
                        </a:solidFill>
                        <a:latin typeface="Cambria Math" panose="02040503050406030204" pitchFamily="18" charset="0"/>
                        <a:sym typeface="Wingdings" pitchFamily="2" charset="2"/>
                      </a:rPr>
                      <m:t>,</m:t>
                    </m:r>
                  </m:oMath>
                </a14:m>
                <a:r>
                  <a:rPr lang="en-US" altLang="zh-CN" sz="2000" kern="0" dirty="0">
                    <a:solidFill>
                      <a:srgbClr val="000000"/>
                    </a:solidFill>
                    <a:latin typeface="Arial"/>
                    <a:sym typeface="Wingdings" pitchFamily="2" charset="2"/>
                  </a:rPr>
                  <a:t> </a:t>
                </a:r>
                <a14:m>
                  <m:oMath xmlns:m="http://schemas.openxmlformats.org/officeDocument/2006/math">
                    <m:r>
                      <a:rPr lang="zh-CN" altLang="en-US" sz="2000" i="1" kern="0">
                        <a:solidFill>
                          <a:srgbClr val="0033CC"/>
                        </a:solidFill>
                        <a:latin typeface="Cambria Math" panose="02040503050406030204" pitchFamily="18" charset="0"/>
                        <a:sym typeface="Wingdings" pitchFamily="2" charset="2"/>
                      </a:rPr>
                      <m:t>𝛿</m:t>
                    </m:r>
                    <m:r>
                      <a:rPr lang="en-US" altLang="zh-CN" sz="2000" b="0" i="1" kern="0" smtClean="0">
                        <a:solidFill>
                          <a:srgbClr val="0033CC"/>
                        </a:solidFill>
                        <a:latin typeface="Cambria Math" panose="02040503050406030204" pitchFamily="18" charset="0"/>
                        <a:sym typeface="Wingdings" pitchFamily="2" charset="2"/>
                      </a:rPr>
                      <m:t>=0.001, </m:t>
                    </m:r>
                    <m:sSub>
                      <m:sSubPr>
                        <m:ctrlPr>
                          <a:rPr lang="en-US" altLang="zh-CN" sz="2000" b="0" i="1" kern="0" smtClean="0">
                            <a:solidFill>
                              <a:srgbClr val="0033CC"/>
                            </a:solidFill>
                            <a:latin typeface="Cambria Math"/>
                            <a:sym typeface="Wingdings" pitchFamily="2" charset="2"/>
                          </a:rPr>
                        </m:ctrlPr>
                      </m:sSubPr>
                      <m:e>
                        <m:r>
                          <a:rPr lang="en-US" altLang="zh-CN" sz="2000" b="0" i="1" kern="0" smtClean="0">
                            <a:solidFill>
                              <a:srgbClr val="0033CC"/>
                            </a:solidFill>
                            <a:latin typeface="Cambria Math" panose="02040503050406030204" pitchFamily="18" charset="0"/>
                            <a:sym typeface="Wingdings" pitchFamily="2" charset="2"/>
                          </a:rPr>
                          <m:t>𝑁</m:t>
                        </m:r>
                      </m:e>
                      <m:sub>
                        <m:r>
                          <a:rPr lang="en-US" altLang="zh-CN" sz="2000" b="0" i="1" kern="0" smtClean="0">
                            <a:solidFill>
                              <a:srgbClr val="0033CC"/>
                            </a:solidFill>
                            <a:latin typeface="Cambria Math" panose="02040503050406030204" pitchFamily="18" charset="0"/>
                            <a:sym typeface="Wingdings" pitchFamily="2" charset="2"/>
                          </a:rPr>
                          <m:t>𝐴</m:t>
                        </m:r>
                      </m:sub>
                    </m:sSub>
                    <m:r>
                      <a:rPr lang="en-US" altLang="zh-CN" sz="2000" b="0" i="1" kern="0" smtClean="0">
                        <a:solidFill>
                          <a:srgbClr val="0033CC"/>
                        </a:solidFill>
                        <a:latin typeface="Cambria Math" panose="02040503050406030204" pitchFamily="18" charset="0"/>
                        <a:sym typeface="Wingdings" pitchFamily="2" charset="2"/>
                      </a:rPr>
                      <m:t>=</m:t>
                    </m:r>
                    <m:r>
                      <a:rPr lang="en-US" altLang="zh-CN" sz="2000" b="0" i="1" kern="0" smtClean="0">
                        <a:solidFill>
                          <a:srgbClr val="0033CC"/>
                        </a:solidFill>
                        <a:latin typeface="Cambria Math"/>
                        <a:sym typeface="Wingdings" pitchFamily="2" charset="2"/>
                      </a:rPr>
                      <m:t>64</m:t>
                    </m:r>
                    <m:r>
                      <a:rPr lang="en-US" altLang="zh-CN" sz="2000" b="0" i="1" kern="0" smtClean="0">
                        <a:solidFill>
                          <a:srgbClr val="0033CC"/>
                        </a:solidFill>
                        <a:latin typeface="Cambria Math" panose="02040503050406030204" pitchFamily="18" charset="0"/>
                        <a:sym typeface="Wingdings" pitchFamily="2" charset="2"/>
                      </a:rPr>
                      <m:t>, </m:t>
                    </m:r>
                    <m:sSub>
                      <m:sSubPr>
                        <m:ctrlPr>
                          <a:rPr lang="en-US" altLang="zh-CN" sz="2000" b="0" i="1" kern="0" smtClean="0">
                            <a:solidFill>
                              <a:srgbClr val="0033CC"/>
                            </a:solidFill>
                            <a:latin typeface="Cambria Math"/>
                            <a:sym typeface="Wingdings" pitchFamily="2" charset="2"/>
                          </a:rPr>
                        </m:ctrlPr>
                      </m:sSubPr>
                      <m:e>
                        <m:r>
                          <a:rPr lang="en-US" altLang="zh-CN" sz="2000" b="0" i="1" kern="0" smtClean="0">
                            <a:solidFill>
                              <a:srgbClr val="0033CC"/>
                            </a:solidFill>
                            <a:latin typeface="Cambria Math" panose="02040503050406030204" pitchFamily="18" charset="0"/>
                            <a:sym typeface="Wingdings" pitchFamily="2" charset="2"/>
                          </a:rPr>
                          <m:t>𝑁</m:t>
                        </m:r>
                      </m:e>
                      <m:sub>
                        <m:r>
                          <a:rPr lang="en-US" altLang="zh-CN" sz="2000" b="0" i="1" kern="0" smtClean="0">
                            <a:solidFill>
                              <a:srgbClr val="0033CC"/>
                            </a:solidFill>
                            <a:latin typeface="Cambria Math" panose="02040503050406030204" pitchFamily="18" charset="0"/>
                            <a:sym typeface="Wingdings" pitchFamily="2" charset="2"/>
                          </a:rPr>
                          <m:t>𝐷</m:t>
                        </m:r>
                      </m:sub>
                    </m:sSub>
                    <m:r>
                      <a:rPr lang="en-US" altLang="zh-CN" sz="2000" b="0" i="1" kern="0" smtClean="0">
                        <a:solidFill>
                          <a:srgbClr val="0033CC"/>
                        </a:solidFill>
                        <a:latin typeface="Cambria Math" panose="02040503050406030204" pitchFamily="18" charset="0"/>
                        <a:sym typeface="Wingdings" pitchFamily="2" charset="2"/>
                      </a:rPr>
                      <m:t>=</m:t>
                    </m:r>
                    <m:r>
                      <a:rPr lang="en-US" altLang="zh-CN" sz="2000" b="0" i="1" kern="0" smtClean="0">
                        <a:solidFill>
                          <a:srgbClr val="0033CC"/>
                        </a:solidFill>
                        <a:latin typeface="Cambria Math"/>
                        <a:sym typeface="Wingdings" pitchFamily="2" charset="2"/>
                      </a:rPr>
                      <m:t>64</m:t>
                    </m:r>
                  </m:oMath>
                </a14:m>
                <a:endParaRPr lang="en-US" altLang="zh-CN" sz="2000" kern="0" dirty="0">
                  <a:solidFill>
                    <a:srgbClr val="0033CC"/>
                  </a:solidFill>
                  <a:latin typeface="Arial"/>
                  <a:sym typeface="Wingdings" pitchFamily="2" charset="2"/>
                </a:endParaRPr>
              </a:p>
              <a:p>
                <a:pPr lvl="1" eaLnBrk="1" hangingPunct="1">
                  <a:spcBef>
                    <a:spcPct val="20000"/>
                  </a:spcBef>
                  <a:buClr>
                    <a:srgbClr val="000000"/>
                  </a:buClr>
                  <a:defRPr/>
                </a:pPr>
                <a:endParaRPr lang="en-US" altLang="zh-CN" sz="2000" kern="0" dirty="0" smtClean="0">
                  <a:solidFill>
                    <a:srgbClr val="000000"/>
                  </a:solidFill>
                  <a:latin typeface="+mn-lt"/>
                  <a:sym typeface="Wingdings" pitchFamily="2" charset="2"/>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72000" y="4918497"/>
                <a:ext cx="8921750" cy="1219200"/>
              </a:xfrm>
              <a:prstGeom prst="rect">
                <a:avLst/>
              </a:prstGeom>
              <a:blipFill rotWithShape="1">
                <a:blip r:embed="rId4"/>
                <a:stretch>
                  <a:fillRect l="-957" t="-4000"/>
                </a:stretch>
              </a:blipFill>
              <a:ln w="9525">
                <a:noFill/>
                <a:miter lim="800000"/>
                <a:headEnd/>
                <a:tailEnd/>
              </a:ln>
            </p:spPr>
            <p:txBody>
              <a:bodyPr/>
              <a:lstStyle/>
              <a:p>
                <a:r>
                  <a:rPr lang="zh-CN" altLang="en-US">
                    <a:noFill/>
                  </a:rPr>
                  <a:t> </a:t>
                </a:r>
              </a:p>
            </p:txBody>
          </p:sp>
        </mc:Fallback>
      </mc:AlternateContent>
      <p:sp>
        <p:nvSpPr>
          <p:cNvPr id="11" name="Rectangle 3"/>
          <p:cNvSpPr txBox="1">
            <a:spLocks noChangeArrowheads="1"/>
          </p:cNvSpPr>
          <p:nvPr/>
        </p:nvSpPr>
        <p:spPr bwMode="auto">
          <a:xfrm>
            <a:off x="72000" y="2403385"/>
            <a:ext cx="8921750" cy="1981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Channel parameters</a:t>
            </a:r>
            <a:endParaRPr lang="en-US" altLang="zh-CN"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Channel model: </a:t>
            </a:r>
            <a:r>
              <a:rPr lang="en-US" altLang="zh-CN" sz="2000" dirty="0" smtClean="0">
                <a:solidFill>
                  <a:srgbClr val="0033CC"/>
                </a:solidFill>
                <a:latin typeface="Times New Roman" pitchFamily="18" charset="0"/>
                <a:cs typeface="Times New Roman" pitchFamily="18" charset="0"/>
              </a:rPr>
              <a:t>Saleh-Valenzuela model</a:t>
            </a:r>
            <a:endParaRPr lang="en-US" altLang="zh-CN" sz="2000" kern="0" dirty="0" smtClean="0">
              <a:solidFill>
                <a:srgbClr val="0033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Scattering paths: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Antenna array: ULAs at BS and user, with antenna spacing</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Complex gain of each path:  </a:t>
            </a:r>
          </a:p>
          <a:p>
            <a:pPr marL="742950" lvl="1" indent="-285750" eaLnBrk="1" hangingPunct="1">
              <a:spcBef>
                <a:spcPct val="20000"/>
              </a:spcBef>
              <a:buClr>
                <a:srgbClr val="000000"/>
              </a:buClr>
              <a:buFontTx/>
              <a:buChar char="–"/>
              <a:defRPr/>
            </a:pPr>
            <a:r>
              <a:rPr lang="en-US" altLang="zh-CN" sz="2000" kern="0" dirty="0" err="1" smtClean="0">
                <a:solidFill>
                  <a:srgbClr val="000000"/>
                </a:solidFill>
                <a:latin typeface="Times New Roman" pitchFamily="18" charset="0"/>
                <a:cs typeface="Times New Roman" pitchFamily="18" charset="0"/>
                <a:sym typeface="Wingdings" pitchFamily="2" charset="2"/>
              </a:rPr>
              <a:t>AoAs</a:t>
            </a:r>
            <a:r>
              <a:rPr lang="en-US" altLang="zh-CN" sz="2000" kern="0" dirty="0" smtClean="0">
                <a:solidFill>
                  <a:srgbClr val="000000"/>
                </a:solidFill>
                <a:latin typeface="Times New Roman" pitchFamily="18" charset="0"/>
                <a:cs typeface="Times New Roman" pitchFamily="18" charset="0"/>
                <a:sym typeface="Wingdings" pitchFamily="2" charset="2"/>
              </a:rPr>
              <a:t>/</a:t>
            </a:r>
            <a:r>
              <a:rPr lang="en-US" altLang="zh-CN" sz="2000" kern="0" dirty="0" err="1" smtClean="0">
                <a:solidFill>
                  <a:srgbClr val="000000"/>
                </a:solidFill>
                <a:latin typeface="Times New Roman" pitchFamily="18" charset="0"/>
                <a:cs typeface="Times New Roman" pitchFamily="18" charset="0"/>
                <a:sym typeface="Wingdings" pitchFamily="2" charset="2"/>
              </a:rPr>
              <a:t>AoDs</a:t>
            </a:r>
            <a:r>
              <a:rPr lang="en-US" altLang="zh-CN" sz="2000" kern="0" dirty="0" smtClean="0">
                <a:solidFill>
                  <a:srgbClr val="000000"/>
                </a:solidFill>
                <a:latin typeface="Times New Roman" pitchFamily="18" charset="0"/>
                <a:cs typeface="Times New Roman" pitchFamily="18" charset="0"/>
                <a:sym typeface="Wingdings" pitchFamily="2" charset="2"/>
              </a:rPr>
              <a:t> of each path:</a:t>
            </a:r>
          </a:p>
        </p:txBody>
      </p:sp>
      <p:graphicFrame>
        <p:nvGraphicFramePr>
          <p:cNvPr id="13" name="对象 12"/>
          <p:cNvGraphicFramePr>
            <a:graphicFrameLocks noChangeAspect="1"/>
          </p:cNvGraphicFramePr>
          <p:nvPr>
            <p:extLst>
              <p:ext uri="{D42A27DB-BD31-4B8C-83A1-F6EECF244321}">
                <p14:modId xmlns:p14="http://schemas.microsoft.com/office/powerpoint/2010/main" val="1581460005"/>
              </p:ext>
            </p:extLst>
          </p:nvPr>
        </p:nvGraphicFramePr>
        <p:xfrm>
          <a:off x="6960705" y="3617844"/>
          <a:ext cx="990600" cy="338889"/>
        </p:xfrm>
        <a:graphic>
          <a:graphicData uri="http://schemas.openxmlformats.org/presentationml/2006/ole">
            <mc:AlternateContent xmlns:mc="http://schemas.openxmlformats.org/markup-compatibility/2006">
              <mc:Choice xmlns:v="urn:schemas-microsoft-com:vml" Requires="v">
                <p:oleObj spid="_x0000_s368461" name="Equation" r:id="rId5" imgW="482400" imgH="164880" progId="Equation.DSMT4">
                  <p:embed/>
                </p:oleObj>
              </mc:Choice>
              <mc:Fallback>
                <p:oleObj name="Equation" r:id="rId5" imgW="48240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0705" y="3617844"/>
                        <a:ext cx="990600" cy="3388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灯片编号占位符 16"/>
          <p:cNvSpPr>
            <a:spLocks noGrp="1"/>
          </p:cNvSpPr>
          <p:nvPr>
            <p:ph type="sldNum" sz="quarter" idx="10"/>
          </p:nvPr>
        </p:nvSpPr>
        <p:spPr/>
        <p:txBody>
          <a:bodyPr/>
          <a:lstStyle/>
          <a:p>
            <a:pPr>
              <a:defRPr/>
            </a:pPr>
            <a:fld id="{120F6300-F71A-4E4A-ACDC-0879076BA03D}" type="slidenum">
              <a:rPr lang="zh-CN" altLang="en-US" smtClean="0"/>
              <a:pPr>
                <a:defRPr/>
              </a:pPr>
              <a:t>16</a:t>
            </a:fld>
            <a:endParaRPr lang="en-US" altLang="zh-CN"/>
          </a:p>
        </p:txBody>
      </p:sp>
      <p:graphicFrame>
        <p:nvGraphicFramePr>
          <p:cNvPr id="300045" name="Object 13"/>
          <p:cNvGraphicFramePr>
            <a:graphicFrameLocks noChangeAspect="1"/>
          </p:cNvGraphicFramePr>
          <p:nvPr>
            <p:extLst>
              <p:ext uri="{D42A27DB-BD31-4B8C-83A1-F6EECF244321}">
                <p14:modId xmlns:p14="http://schemas.microsoft.com/office/powerpoint/2010/main" val="3458014278"/>
              </p:ext>
            </p:extLst>
          </p:nvPr>
        </p:nvGraphicFramePr>
        <p:xfrm>
          <a:off x="3583336" y="4363278"/>
          <a:ext cx="1460500" cy="355600"/>
        </p:xfrm>
        <a:graphic>
          <a:graphicData uri="http://schemas.openxmlformats.org/presentationml/2006/ole">
            <mc:AlternateContent xmlns:mc="http://schemas.openxmlformats.org/markup-compatibility/2006">
              <mc:Choice xmlns:v="urn:schemas-microsoft-com:vml" Requires="v">
                <p:oleObj spid="_x0000_s368462" name="Equation" r:id="rId7" imgW="1460160" imgH="355320" progId="Equation.DSMT4">
                  <p:embed/>
                </p:oleObj>
              </mc:Choice>
              <mc:Fallback>
                <p:oleObj name="Equation" r:id="rId7" imgW="1460160" imgH="355320" progId="Equation.DSMT4">
                  <p:embed/>
                  <p:pic>
                    <p:nvPicPr>
                      <p:cNvPr id="0" name=""/>
                      <p:cNvPicPr>
                        <a:picLocks noChangeAspect="1" noChangeArrowheads="1"/>
                      </p:cNvPicPr>
                      <p:nvPr/>
                    </p:nvPicPr>
                    <p:blipFill>
                      <a:blip r:embed="rId8"/>
                      <a:srcRect/>
                      <a:stretch>
                        <a:fillRect/>
                      </a:stretch>
                    </p:blipFill>
                    <p:spPr bwMode="auto">
                      <a:xfrm>
                        <a:off x="3583336" y="4363278"/>
                        <a:ext cx="14605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46" name="Object 14"/>
          <p:cNvGraphicFramePr>
            <a:graphicFrameLocks noChangeAspect="1"/>
          </p:cNvGraphicFramePr>
          <p:nvPr>
            <p:extLst>
              <p:ext uri="{D42A27DB-BD31-4B8C-83A1-F6EECF244321}">
                <p14:modId xmlns:p14="http://schemas.microsoft.com/office/powerpoint/2010/main" val="4126435264"/>
              </p:ext>
            </p:extLst>
          </p:nvPr>
        </p:nvGraphicFramePr>
        <p:xfrm>
          <a:off x="3764805" y="3961572"/>
          <a:ext cx="939800" cy="381000"/>
        </p:xfrm>
        <a:graphic>
          <a:graphicData uri="http://schemas.openxmlformats.org/presentationml/2006/ole">
            <mc:AlternateContent xmlns:mc="http://schemas.openxmlformats.org/markup-compatibility/2006">
              <mc:Choice xmlns:v="urn:schemas-microsoft-com:vml" Requires="v">
                <p:oleObj spid="_x0000_s368463" name="Equation" r:id="rId9" imgW="939600" imgH="380880" progId="Equation.DSMT4">
                  <p:embed/>
                </p:oleObj>
              </mc:Choice>
              <mc:Fallback>
                <p:oleObj name="Equation" r:id="rId9" imgW="93960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4805" y="3961572"/>
                        <a:ext cx="939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3" name="文本框 2"/>
              <p:cNvSpPr txBox="1"/>
              <p:nvPr/>
            </p:nvSpPr>
            <p:spPr>
              <a:xfrm>
                <a:off x="5215846" y="1604002"/>
                <a:ext cx="83029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a:rPr lang="en-US" altLang="zh-CN" sz="2000" b="0" i="1" smtClean="0">
                              <a:solidFill>
                                <a:srgbClr val="0033CC"/>
                              </a:solidFill>
                              <a:latin typeface="Cambria Math"/>
                            </a:rPr>
                            <m:t>𝑟</m:t>
                          </m:r>
                        </m:sub>
                      </m:sSub>
                      <m:r>
                        <a:rPr lang="en-US" altLang="zh-CN" sz="2000" b="0" i="1" smtClean="0">
                          <a:solidFill>
                            <a:srgbClr val="0033CC"/>
                          </a:solidFill>
                          <a:latin typeface="Cambria Math" panose="02040503050406030204" pitchFamily="18" charset="0"/>
                        </a:rPr>
                        <m:t>=</m:t>
                      </m:r>
                      <m:r>
                        <a:rPr lang="en-US" altLang="zh-CN" sz="2000" b="0" i="1" smtClean="0">
                          <a:solidFill>
                            <a:srgbClr val="0033CC"/>
                          </a:solidFill>
                          <a:latin typeface="Cambria Math"/>
                        </a:rPr>
                        <m:t>2</m:t>
                      </m:r>
                    </m:oMath>
                  </m:oMathPara>
                </a14:m>
                <a:endParaRPr lang="zh-CN" altLang="en-US" sz="2000" dirty="0">
                  <a:solidFill>
                    <a:srgbClr val="0033CC"/>
                  </a:solidFill>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5215846" y="1604002"/>
                <a:ext cx="830292" cy="307777"/>
              </a:xfrm>
              <a:prstGeom prst="rect">
                <a:avLst/>
              </a:prstGeom>
              <a:blipFill rotWithShape="1">
                <a:blip r:embed="rId11"/>
                <a:stretch>
                  <a:fillRect l="-6618" r="-5882"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3302373" y="1595420"/>
                <a:ext cx="888769" cy="307777"/>
              </a:xfrm>
              <a:prstGeom prst="rect">
                <a:avLst/>
              </a:prstGeom>
              <a:noFill/>
            </p:spPr>
            <p:txBody>
              <a:bodyPr wrap="none" lIns="0" tIns="0" rIns="0" bIns="0" rtlCol="0">
                <a:spAutoFit/>
              </a:bodyPr>
              <a:lstStyle/>
              <a:p>
                <a:r>
                  <a:rPr lang="en-US" altLang="zh-CN" sz="2000" i="1" dirty="0" smtClean="0">
                    <a:solidFill>
                      <a:srgbClr val="0033CC"/>
                    </a:solidFill>
                    <a:latin typeface="Cambria Math" panose="02040503050406030204" pitchFamily="18" charset="0"/>
                  </a:rPr>
                  <a:t>N </a:t>
                </a:r>
                <a14:m>
                  <m:oMath xmlns:m="http://schemas.openxmlformats.org/officeDocument/2006/math">
                    <m:r>
                      <a:rPr lang="en-US" altLang="zh-CN" sz="2000" i="1">
                        <a:solidFill>
                          <a:srgbClr val="0033CC"/>
                        </a:solidFill>
                        <a:latin typeface="Cambria Math" panose="02040503050406030204" pitchFamily="18" charset="0"/>
                      </a:rPr>
                      <m:t>=64</m:t>
                    </m:r>
                    <m:r>
                      <a:rPr lang="en-US" altLang="zh-CN" sz="2000" b="0" i="1" smtClean="0">
                        <a:solidFill>
                          <a:srgbClr val="0033CC"/>
                        </a:solidFill>
                        <a:latin typeface="Cambria Math" panose="02040503050406030204" pitchFamily="18" charset="0"/>
                      </a:rPr>
                      <m:t>, </m:t>
                    </m:r>
                  </m:oMath>
                </a14:m>
                <a:endParaRPr lang="zh-CN" altLang="en-US" sz="2000" i="1" dirty="0">
                  <a:solidFill>
                    <a:srgbClr val="0033CC"/>
                  </a:solidFill>
                  <a:latin typeface="Cambria Math" panose="02040503050406030204" pitchFamily="18" charset="0"/>
                </a:endParaRPr>
              </a:p>
            </p:txBody>
          </p:sp>
        </mc:Choice>
        <mc:Fallback xmlns="">
          <p:sp>
            <p:nvSpPr>
              <p:cNvPr id="18" name="文本框 17"/>
              <p:cNvSpPr txBox="1">
                <a:spLocks noRot="1" noChangeAspect="1" noMove="1" noResize="1" noEditPoints="1" noAdjustHandles="1" noChangeArrowheads="1" noChangeShapeType="1" noTextEdit="1"/>
              </p:cNvSpPr>
              <p:nvPr/>
            </p:nvSpPr>
            <p:spPr>
              <a:xfrm>
                <a:off x="3302373" y="1595420"/>
                <a:ext cx="888769" cy="307777"/>
              </a:xfrm>
              <a:prstGeom prst="rect">
                <a:avLst/>
              </a:prstGeom>
              <a:blipFill rotWithShape="0">
                <a:blip r:embed="rId12"/>
                <a:stretch>
                  <a:fillRect l="-17808" t="-26000" b="-5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p:cNvSpPr txBox="1"/>
              <p:nvPr/>
            </p:nvSpPr>
            <p:spPr>
              <a:xfrm>
                <a:off x="2649490" y="3236965"/>
                <a:ext cx="68954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solidFill>
                            <a:srgbClr val="0033CC"/>
                          </a:solidFill>
                          <a:latin typeface="Cambria Math" panose="02040503050406030204" pitchFamily="18" charset="0"/>
                        </a:rPr>
                        <m:t>𝐿</m:t>
                      </m:r>
                      <m:r>
                        <a:rPr lang="en-US" altLang="zh-CN" sz="2000" b="0" i="1" smtClean="0">
                          <a:solidFill>
                            <a:srgbClr val="0033CC"/>
                          </a:solidFill>
                          <a:latin typeface="Cambria Math" panose="02040503050406030204" pitchFamily="18" charset="0"/>
                        </a:rPr>
                        <m:t>=</m:t>
                      </m:r>
                      <m:r>
                        <a:rPr lang="en-US" altLang="zh-CN" sz="2000" b="0" i="1" smtClean="0">
                          <a:solidFill>
                            <a:srgbClr val="0033CC"/>
                          </a:solidFill>
                          <a:latin typeface="Cambria Math"/>
                        </a:rPr>
                        <m:t>3</m:t>
                      </m:r>
                    </m:oMath>
                  </m:oMathPara>
                </a14:m>
                <a:endParaRPr lang="zh-CN" altLang="en-US" sz="2000" dirty="0">
                  <a:solidFill>
                    <a:srgbClr val="0033CC"/>
                  </a:solidFill>
                </a:endParaRPr>
              </a:p>
            </p:txBody>
          </p:sp>
        </mc:Choice>
        <mc:Fallback xmlns="">
          <p:sp>
            <p:nvSpPr>
              <p:cNvPr id="19" name="文本框 18"/>
              <p:cNvSpPr txBox="1">
                <a:spLocks noRot="1" noChangeAspect="1" noMove="1" noResize="1" noEditPoints="1" noAdjustHandles="1" noChangeArrowheads="1" noChangeShapeType="1" noTextEdit="1"/>
              </p:cNvSpPr>
              <p:nvPr/>
            </p:nvSpPr>
            <p:spPr>
              <a:xfrm>
                <a:off x="2649490" y="3236965"/>
                <a:ext cx="689548" cy="307777"/>
              </a:xfrm>
              <a:prstGeom prst="rect">
                <a:avLst/>
              </a:prstGeom>
              <a:blipFill rotWithShape="1">
                <a:blip r:embed="rId13"/>
                <a:stretch>
                  <a:fillRect l="-7965" r="-7080"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p:cNvSpPr txBox="1"/>
              <p:nvPr/>
            </p:nvSpPr>
            <p:spPr>
              <a:xfrm>
                <a:off x="4191142" y="1591099"/>
                <a:ext cx="102470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rgbClr val="0033CC"/>
                              </a:solidFill>
                              <a:latin typeface="Cambria Math"/>
                            </a:rPr>
                          </m:ctrlPr>
                        </m:sSubPr>
                        <m:e>
                          <m:r>
                            <a:rPr lang="en-US" altLang="zh-CN" sz="2000" b="0" i="1" smtClean="0">
                              <a:solidFill>
                                <a:srgbClr val="0033CC"/>
                              </a:solidFill>
                              <a:latin typeface="Cambria Math" panose="02040503050406030204" pitchFamily="18" charset="0"/>
                            </a:rPr>
                            <m:t>𝑁</m:t>
                          </m:r>
                        </m:e>
                        <m:sub>
                          <m:r>
                            <m:rPr>
                              <m:sty m:val="p"/>
                            </m:rPr>
                            <a:rPr lang="en-US" altLang="zh-CN" sz="2000" b="0" i="0" smtClean="0">
                              <a:solidFill>
                                <a:srgbClr val="0033CC"/>
                              </a:solidFill>
                              <a:latin typeface="Cambria Math" panose="02040503050406030204" pitchFamily="18" charset="0"/>
                            </a:rPr>
                            <m:t>RF</m:t>
                          </m:r>
                        </m:sub>
                      </m:sSub>
                      <m:r>
                        <a:rPr lang="en-US" altLang="zh-CN" sz="2000" b="0" i="1" smtClean="0">
                          <a:solidFill>
                            <a:srgbClr val="0033CC"/>
                          </a:solidFill>
                          <a:latin typeface="Cambria Math" panose="02040503050406030204" pitchFamily="18" charset="0"/>
                        </a:rPr>
                        <m:t>=4,</m:t>
                      </m:r>
                    </m:oMath>
                  </m:oMathPara>
                </a14:m>
                <a:endParaRPr lang="zh-CN" altLang="en-US" sz="2000" dirty="0">
                  <a:solidFill>
                    <a:srgbClr val="0033CC"/>
                  </a:solidFill>
                </a:endParaRPr>
              </a:p>
            </p:txBody>
          </p:sp>
        </mc:Choice>
        <mc:Fallback xmlns="">
          <p:sp>
            <p:nvSpPr>
              <p:cNvPr id="20" name="文本框 19"/>
              <p:cNvSpPr txBox="1">
                <a:spLocks noRot="1" noChangeAspect="1" noMove="1" noResize="1" noEditPoints="1" noAdjustHandles="1" noChangeArrowheads="1" noChangeShapeType="1" noTextEdit="1"/>
              </p:cNvSpPr>
              <p:nvPr/>
            </p:nvSpPr>
            <p:spPr>
              <a:xfrm>
                <a:off x="4191142" y="1591099"/>
                <a:ext cx="1024704" cy="307777"/>
              </a:xfrm>
              <a:prstGeom prst="rect">
                <a:avLst/>
              </a:prstGeom>
              <a:blipFill rotWithShape="0">
                <a:blip r:embed="rId14"/>
                <a:stretch>
                  <a:fillRect l="-4762" b="-22000"/>
                </a:stretch>
              </a:blipFill>
            </p:spPr>
            <p:txBody>
              <a:bodyPr/>
              <a:lstStyle/>
              <a:p>
                <a:r>
                  <a:rPr lang="zh-CN" altLang="en-US">
                    <a:noFill/>
                  </a:rPr>
                  <a:t> </a:t>
                </a:r>
              </a:p>
            </p:txBody>
          </p:sp>
        </mc:Fallback>
      </mc:AlternateContent>
      <p:sp>
        <p:nvSpPr>
          <p:cNvPr id="14"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a:latin typeface="Times New Roman" pitchFamily="18" charset="0"/>
                <a:cs typeface="Times New Roman" pitchFamily="18" charset="0"/>
              </a:rPr>
              <a:t>Simulation setup </a:t>
            </a:r>
            <a:endParaRPr lang="zh-CN"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226109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2000" y="1116000"/>
            <a:ext cx="8921750" cy="1600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Simulation</a:t>
            </a:r>
            <a:endParaRPr lang="en-US" altLang="zh-CN" kern="0" dirty="0">
              <a:solidFill>
                <a:srgbClr val="000000"/>
              </a:solidFill>
              <a:latin typeface="Times New Roman" pitchFamily="18" charset="0"/>
              <a:cs typeface="Times New Roman" pitchFamily="18" charset="0"/>
              <a:sym typeface="Wingdings" pitchFamily="2" charset="2"/>
            </a:endParaRPr>
          </a:p>
        </p:txBody>
      </p:sp>
      <p:sp>
        <p:nvSpPr>
          <p:cNvPr id="17" name="灯片编号占位符 16"/>
          <p:cNvSpPr>
            <a:spLocks noGrp="1"/>
          </p:cNvSpPr>
          <p:nvPr>
            <p:ph type="sldNum" sz="quarter" idx="10"/>
          </p:nvPr>
        </p:nvSpPr>
        <p:spPr/>
        <p:txBody>
          <a:bodyPr/>
          <a:lstStyle/>
          <a:p>
            <a:pPr>
              <a:defRPr/>
            </a:pPr>
            <a:fld id="{120F6300-F71A-4E4A-ACDC-0879076BA03D}" type="slidenum">
              <a:rPr lang="zh-CN" altLang="en-US" smtClean="0"/>
              <a:pPr>
                <a:defRPr/>
              </a:pPr>
              <a:t>17</a:t>
            </a:fld>
            <a:endParaRPr lang="en-US" altLang="zh-CN"/>
          </a:p>
        </p:txBody>
      </p:sp>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a:latin typeface="Times New Roman" pitchFamily="18" charset="0"/>
                <a:cs typeface="Times New Roman" pitchFamily="18" charset="0"/>
              </a:rPr>
              <a:t>Simulation </a:t>
            </a:r>
            <a:r>
              <a:rPr lang="en-US" altLang="zh-CN" kern="0" dirty="0" smtClean="0">
                <a:latin typeface="Times New Roman" pitchFamily="18" charset="0"/>
                <a:cs typeface="Times New Roman" pitchFamily="18" charset="0"/>
              </a:rPr>
              <a:t>results </a:t>
            </a:r>
            <a:endParaRPr lang="zh-CN" altLang="en-US" kern="0" dirty="0">
              <a:latin typeface="Times New Roman" pitchFamily="18" charset="0"/>
              <a:cs typeface="Times New Roman" pitchFamily="18" charset="0"/>
            </a:endParaRPr>
          </a:p>
        </p:txBody>
      </p:sp>
      <p:sp>
        <p:nvSpPr>
          <p:cNvPr id="8" name="TextBox 18"/>
          <p:cNvSpPr txBox="1">
            <a:spLocks noChangeArrowheads="1"/>
          </p:cNvSpPr>
          <p:nvPr/>
        </p:nvSpPr>
        <p:spPr bwMode="auto">
          <a:xfrm>
            <a:off x="398780" y="5813243"/>
            <a:ext cx="8346440" cy="769441"/>
          </a:xfrm>
          <a:prstGeom prst="rect">
            <a:avLst/>
          </a:prstGeom>
          <a:noFill/>
          <a:ln w="12700">
            <a:noFill/>
            <a:miter lim="800000"/>
            <a:headEnd/>
            <a:tailEnd/>
          </a:ln>
        </p:spPr>
        <p:txBody>
          <a:bodyPr wrap="square">
            <a:spAutoFit/>
          </a:bodyPr>
          <a:lstStyle/>
          <a:p>
            <a:r>
              <a:rPr lang="en-US" altLang="zh-CN" sz="1100" dirty="0">
                <a:solidFill>
                  <a:srgbClr val="7030A0"/>
                </a:solidFill>
                <a:latin typeface="Times New Roman" pitchFamily="18" charset="0"/>
                <a:cs typeface="Times New Roman" pitchFamily="18" charset="0"/>
              </a:rPr>
              <a:t>[Ayach’14] </a:t>
            </a:r>
            <a:r>
              <a:rPr lang="en-US" altLang="zh-CN" sz="1100" dirty="0">
                <a:solidFill>
                  <a:srgbClr val="000000"/>
                </a:solidFill>
                <a:latin typeface="Times New Roman" pitchFamily="18" charset="0"/>
                <a:cs typeface="Times New Roman" pitchFamily="18" charset="0"/>
              </a:rPr>
              <a:t>O. E. </a:t>
            </a:r>
            <a:r>
              <a:rPr lang="en-US" altLang="zh-CN" sz="1100" dirty="0" err="1">
                <a:solidFill>
                  <a:srgbClr val="000000"/>
                </a:solidFill>
                <a:latin typeface="Times New Roman" pitchFamily="18" charset="0"/>
                <a:cs typeface="Times New Roman" pitchFamily="18" charset="0"/>
              </a:rPr>
              <a:t>Ayach</a:t>
            </a:r>
            <a:r>
              <a:rPr lang="en-US" altLang="zh-CN" sz="1100" dirty="0">
                <a:solidFill>
                  <a:srgbClr val="000000"/>
                </a:solidFill>
                <a:latin typeface="Times New Roman" pitchFamily="18" charset="0"/>
                <a:cs typeface="Times New Roman" pitchFamily="18" charset="0"/>
              </a:rPr>
              <a:t>, S. </a:t>
            </a:r>
            <a:r>
              <a:rPr lang="en-US" altLang="zh-CN" sz="1100" dirty="0" err="1">
                <a:solidFill>
                  <a:srgbClr val="000000"/>
                </a:solidFill>
                <a:latin typeface="Times New Roman" pitchFamily="18" charset="0"/>
                <a:cs typeface="Times New Roman" pitchFamily="18" charset="0"/>
              </a:rPr>
              <a:t>Rajagopal</a:t>
            </a:r>
            <a:r>
              <a:rPr lang="en-US" altLang="zh-CN" sz="1100" dirty="0">
                <a:solidFill>
                  <a:srgbClr val="000000"/>
                </a:solidFill>
                <a:latin typeface="Times New Roman" pitchFamily="18" charset="0"/>
                <a:cs typeface="Times New Roman" pitchFamily="18" charset="0"/>
              </a:rPr>
              <a:t>, S. Abu-</a:t>
            </a:r>
            <a:r>
              <a:rPr lang="en-US" altLang="zh-CN" sz="1100" dirty="0" err="1">
                <a:solidFill>
                  <a:srgbClr val="000000"/>
                </a:solidFill>
                <a:latin typeface="Times New Roman" pitchFamily="18" charset="0"/>
                <a:cs typeface="Times New Roman" pitchFamily="18" charset="0"/>
              </a:rPr>
              <a:t>Surra</a:t>
            </a:r>
            <a:r>
              <a:rPr lang="en-US" altLang="zh-CN" sz="1100" dirty="0">
                <a:solidFill>
                  <a:srgbClr val="000000"/>
                </a:solidFill>
                <a:latin typeface="Times New Roman" pitchFamily="18" charset="0"/>
                <a:cs typeface="Times New Roman" pitchFamily="18" charset="0"/>
              </a:rPr>
              <a:t>, Z. Pi, and R. W. Heath, “Spatially sparse </a:t>
            </a:r>
            <a:r>
              <a:rPr lang="en-US" altLang="zh-CN" sz="1100" dirty="0" err="1">
                <a:solidFill>
                  <a:srgbClr val="000000"/>
                </a:solidFill>
                <a:latin typeface="Times New Roman" pitchFamily="18" charset="0"/>
                <a:cs typeface="Times New Roman" pitchFamily="18" charset="0"/>
              </a:rPr>
              <a:t>precoding</a:t>
            </a:r>
            <a:r>
              <a:rPr lang="en-US" altLang="zh-CN" sz="1100" dirty="0">
                <a:solidFill>
                  <a:srgbClr val="000000"/>
                </a:solidFill>
                <a:latin typeface="Times New Roman" pitchFamily="18" charset="0"/>
                <a:cs typeface="Times New Roman" pitchFamily="18" charset="0"/>
              </a:rPr>
              <a:t> in millimeter wave MIMO systems,” </a:t>
            </a:r>
            <a:r>
              <a:rPr lang="en-US" altLang="zh-CN" sz="1100" i="1" dirty="0">
                <a:solidFill>
                  <a:srgbClr val="C00000"/>
                </a:solidFill>
                <a:latin typeface="Times New Roman" pitchFamily="18" charset="0"/>
                <a:cs typeface="Times New Roman" pitchFamily="18" charset="0"/>
              </a:rPr>
              <a:t>IEEE Trans. Wireless </a:t>
            </a:r>
            <a:r>
              <a:rPr lang="en-US" altLang="zh-CN" sz="1100" i="1" dirty="0" err="1">
                <a:solidFill>
                  <a:srgbClr val="C00000"/>
                </a:solidFill>
                <a:latin typeface="Times New Roman" pitchFamily="18" charset="0"/>
                <a:cs typeface="Times New Roman" pitchFamily="18" charset="0"/>
              </a:rPr>
              <a:t>Commun</a:t>
            </a:r>
            <a:r>
              <a:rPr lang="en-US" altLang="zh-CN" sz="1100" dirty="0">
                <a:solidFill>
                  <a:srgbClr val="000000"/>
                </a:solidFill>
                <a:latin typeface="Times New Roman" pitchFamily="18" charset="0"/>
                <a:cs typeface="Times New Roman" pitchFamily="18" charset="0"/>
              </a:rPr>
              <a:t>., vol. 13, no. 3, pp. 1499–1513, Mar. 2014.</a:t>
            </a:r>
          </a:p>
          <a:p>
            <a:r>
              <a:rPr lang="en-US" altLang="zh-CN" sz="1100" dirty="0" smtClean="0">
                <a:solidFill>
                  <a:srgbClr val="7030A0"/>
                </a:solidFill>
                <a:latin typeface="Times New Roman" pitchFamily="18" charset="0"/>
                <a:cs typeface="Times New Roman" pitchFamily="18" charset="0"/>
              </a:rPr>
              <a:t>[Choi’15] </a:t>
            </a:r>
            <a:r>
              <a:rPr lang="en-US" altLang="zh-CN" sz="1100" dirty="0" smtClean="0">
                <a:solidFill>
                  <a:srgbClr val="000000"/>
                </a:solidFill>
                <a:latin typeface="Times New Roman" pitchFamily="18" charset="0"/>
                <a:cs typeface="Times New Roman" pitchFamily="18" charset="0"/>
              </a:rPr>
              <a:t>J</a:t>
            </a:r>
            <a:r>
              <a:rPr lang="en-US" altLang="zh-CN" sz="1100" dirty="0">
                <a:solidFill>
                  <a:srgbClr val="000000"/>
                </a:solidFill>
                <a:latin typeface="Times New Roman" pitchFamily="18" charset="0"/>
                <a:cs typeface="Times New Roman" pitchFamily="18" charset="0"/>
              </a:rPr>
              <a:t>. Choi, K. Lee, D. J. Love, T. Kim and R. W. Heath, "Advanced </a:t>
            </a:r>
            <a:r>
              <a:rPr lang="en-US" altLang="zh-CN" sz="1100" dirty="0" smtClean="0">
                <a:solidFill>
                  <a:srgbClr val="000000"/>
                </a:solidFill>
                <a:latin typeface="Times New Roman" pitchFamily="18" charset="0"/>
                <a:cs typeface="Times New Roman" pitchFamily="18" charset="0"/>
              </a:rPr>
              <a:t>limited feedback designs </a:t>
            </a:r>
            <a:r>
              <a:rPr lang="en-US" altLang="zh-CN" sz="1100" dirty="0">
                <a:solidFill>
                  <a:srgbClr val="000000"/>
                </a:solidFill>
                <a:latin typeface="Times New Roman" pitchFamily="18" charset="0"/>
                <a:cs typeface="Times New Roman" pitchFamily="18" charset="0"/>
              </a:rPr>
              <a:t>for FD-MIMO </a:t>
            </a:r>
            <a:r>
              <a:rPr lang="en-US" altLang="zh-CN" sz="1100" dirty="0" smtClean="0">
                <a:solidFill>
                  <a:srgbClr val="000000"/>
                </a:solidFill>
                <a:latin typeface="Times New Roman" pitchFamily="18" charset="0"/>
                <a:cs typeface="Times New Roman" pitchFamily="18" charset="0"/>
              </a:rPr>
              <a:t>using uniform  planar arrays</a:t>
            </a:r>
            <a:r>
              <a:rPr lang="en-US" altLang="zh-CN" sz="1100" dirty="0">
                <a:solidFill>
                  <a:srgbClr val="000000"/>
                </a:solidFill>
                <a:latin typeface="Times New Roman" pitchFamily="18" charset="0"/>
                <a:cs typeface="Times New Roman" pitchFamily="18" charset="0"/>
              </a:rPr>
              <a:t>," </a:t>
            </a:r>
            <a:r>
              <a:rPr lang="en-US" altLang="zh-CN" sz="1100" dirty="0" smtClean="0">
                <a:solidFill>
                  <a:srgbClr val="000000"/>
                </a:solidFill>
                <a:latin typeface="Times New Roman" pitchFamily="18" charset="0"/>
                <a:cs typeface="Times New Roman" pitchFamily="18" charset="0"/>
              </a:rPr>
              <a:t>in </a:t>
            </a:r>
            <a:r>
              <a:rPr lang="en-US" altLang="zh-CN" sz="1100" i="1" dirty="0" smtClean="0">
                <a:solidFill>
                  <a:srgbClr val="C00000"/>
                </a:solidFill>
                <a:latin typeface="Times New Roman" pitchFamily="18" charset="0"/>
                <a:cs typeface="Times New Roman" pitchFamily="18" charset="0"/>
              </a:rPr>
              <a:t>Proc. IEEE GLOBECOM’15</a:t>
            </a:r>
            <a:r>
              <a:rPr lang="en-US" altLang="zh-CN" sz="1100" i="1" dirty="0" smtClean="0">
                <a:solidFill>
                  <a:srgbClr val="000000"/>
                </a:solidFill>
                <a:latin typeface="Times New Roman" pitchFamily="18" charset="0"/>
                <a:cs typeface="Times New Roman" pitchFamily="18" charset="0"/>
              </a:rPr>
              <a:t>, </a:t>
            </a:r>
            <a:r>
              <a:rPr lang="en-US" altLang="zh-CN" sz="1100" dirty="0">
                <a:solidFill>
                  <a:srgbClr val="000000"/>
                </a:solidFill>
                <a:latin typeface="Times New Roman" pitchFamily="18" charset="0"/>
                <a:cs typeface="Times New Roman" pitchFamily="18" charset="0"/>
              </a:rPr>
              <a:t>San Diego, CA, </a:t>
            </a:r>
            <a:r>
              <a:rPr lang="en-US" altLang="zh-CN" sz="1100" dirty="0" smtClean="0">
                <a:solidFill>
                  <a:srgbClr val="000000"/>
                </a:solidFill>
                <a:latin typeface="Times New Roman" pitchFamily="18" charset="0"/>
                <a:cs typeface="Times New Roman" pitchFamily="18" charset="0"/>
              </a:rPr>
              <a:t>Dec. 2015</a:t>
            </a:r>
            <a:r>
              <a:rPr lang="en-US" altLang="zh-CN" sz="1100" dirty="0">
                <a:solidFill>
                  <a:srgbClr val="000000"/>
                </a:solidFill>
                <a:latin typeface="Times New Roman" pitchFamily="18" charset="0"/>
                <a:cs typeface="Times New Roman" pitchFamily="18" charset="0"/>
              </a:rPr>
              <a:t>, pp. 1-6.</a:t>
            </a:r>
          </a:p>
        </p:txBody>
      </p:sp>
      <p:pic>
        <p:nvPicPr>
          <p:cNvPr id="378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802" y="1521317"/>
            <a:ext cx="5645001" cy="423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397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72000" y="1116000"/>
            <a:ext cx="8921750" cy="1600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Simulation</a:t>
            </a:r>
            <a:endParaRPr lang="en-US" altLang="zh-CN" kern="0" dirty="0">
              <a:solidFill>
                <a:srgbClr val="000000"/>
              </a:solidFill>
              <a:latin typeface="Times New Roman" pitchFamily="18" charset="0"/>
              <a:cs typeface="Times New Roman" pitchFamily="18" charset="0"/>
              <a:sym typeface="Wingdings" pitchFamily="2" charset="2"/>
            </a:endParaRPr>
          </a:p>
        </p:txBody>
      </p:sp>
      <p:sp>
        <p:nvSpPr>
          <p:cNvPr id="17" name="灯片编号占位符 16"/>
          <p:cNvSpPr>
            <a:spLocks noGrp="1"/>
          </p:cNvSpPr>
          <p:nvPr>
            <p:ph type="sldNum" sz="quarter" idx="10"/>
          </p:nvPr>
        </p:nvSpPr>
        <p:spPr/>
        <p:txBody>
          <a:bodyPr/>
          <a:lstStyle/>
          <a:p>
            <a:pPr>
              <a:defRPr/>
            </a:pPr>
            <a:fld id="{120F6300-F71A-4E4A-ACDC-0879076BA03D}" type="slidenum">
              <a:rPr lang="zh-CN" altLang="en-US" smtClean="0"/>
              <a:pPr>
                <a:defRPr/>
              </a:pPr>
              <a:t>18</a:t>
            </a:fld>
            <a:endParaRPr lang="en-US" altLang="zh-CN"/>
          </a:p>
        </p:txBody>
      </p:sp>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a:latin typeface="Times New Roman" pitchFamily="18" charset="0"/>
                <a:cs typeface="Times New Roman" pitchFamily="18" charset="0"/>
              </a:rPr>
              <a:t>Simulation </a:t>
            </a:r>
            <a:r>
              <a:rPr lang="en-US" altLang="zh-CN" kern="0" dirty="0" smtClean="0">
                <a:latin typeface="Times New Roman" pitchFamily="18" charset="0"/>
                <a:cs typeface="Times New Roman" pitchFamily="18" charset="0"/>
              </a:rPr>
              <a:t>results </a:t>
            </a:r>
            <a:endParaRPr lang="zh-CN" altLang="en-US" kern="0" dirty="0">
              <a:latin typeface="Times New Roman" pitchFamily="18" charset="0"/>
              <a:cs typeface="Times New Roman" pitchFamily="18" charset="0"/>
            </a:endParaRPr>
          </a:p>
        </p:txBody>
      </p:sp>
      <p:sp>
        <p:nvSpPr>
          <p:cNvPr id="8" name="TextBox 18"/>
          <p:cNvSpPr txBox="1">
            <a:spLocks noChangeArrowheads="1"/>
          </p:cNvSpPr>
          <p:nvPr/>
        </p:nvSpPr>
        <p:spPr bwMode="auto">
          <a:xfrm>
            <a:off x="398780" y="5813243"/>
            <a:ext cx="8346440" cy="769441"/>
          </a:xfrm>
          <a:prstGeom prst="rect">
            <a:avLst/>
          </a:prstGeom>
          <a:noFill/>
          <a:ln w="12700">
            <a:noFill/>
            <a:miter lim="800000"/>
            <a:headEnd/>
            <a:tailEnd/>
          </a:ln>
        </p:spPr>
        <p:txBody>
          <a:bodyPr wrap="square">
            <a:spAutoFit/>
          </a:bodyPr>
          <a:lstStyle/>
          <a:p>
            <a:r>
              <a:rPr lang="en-US" altLang="zh-CN" sz="1100" dirty="0">
                <a:solidFill>
                  <a:srgbClr val="7030A0"/>
                </a:solidFill>
                <a:latin typeface="Times New Roman" pitchFamily="18" charset="0"/>
                <a:cs typeface="Times New Roman" pitchFamily="18" charset="0"/>
              </a:rPr>
              <a:t>[Ayach’14] </a:t>
            </a:r>
            <a:r>
              <a:rPr lang="en-US" altLang="zh-CN" sz="1100" dirty="0">
                <a:solidFill>
                  <a:srgbClr val="000000"/>
                </a:solidFill>
                <a:latin typeface="Times New Roman" pitchFamily="18" charset="0"/>
                <a:cs typeface="Times New Roman" pitchFamily="18" charset="0"/>
              </a:rPr>
              <a:t>O. E. </a:t>
            </a:r>
            <a:r>
              <a:rPr lang="en-US" altLang="zh-CN" sz="1100" dirty="0" err="1">
                <a:solidFill>
                  <a:srgbClr val="000000"/>
                </a:solidFill>
                <a:latin typeface="Times New Roman" pitchFamily="18" charset="0"/>
                <a:cs typeface="Times New Roman" pitchFamily="18" charset="0"/>
              </a:rPr>
              <a:t>Ayach</a:t>
            </a:r>
            <a:r>
              <a:rPr lang="en-US" altLang="zh-CN" sz="1100" dirty="0">
                <a:solidFill>
                  <a:srgbClr val="000000"/>
                </a:solidFill>
                <a:latin typeface="Times New Roman" pitchFamily="18" charset="0"/>
                <a:cs typeface="Times New Roman" pitchFamily="18" charset="0"/>
              </a:rPr>
              <a:t>, S. </a:t>
            </a:r>
            <a:r>
              <a:rPr lang="en-US" altLang="zh-CN" sz="1100" dirty="0" err="1">
                <a:solidFill>
                  <a:srgbClr val="000000"/>
                </a:solidFill>
                <a:latin typeface="Times New Roman" pitchFamily="18" charset="0"/>
                <a:cs typeface="Times New Roman" pitchFamily="18" charset="0"/>
              </a:rPr>
              <a:t>Rajagopal</a:t>
            </a:r>
            <a:r>
              <a:rPr lang="en-US" altLang="zh-CN" sz="1100" dirty="0">
                <a:solidFill>
                  <a:srgbClr val="000000"/>
                </a:solidFill>
                <a:latin typeface="Times New Roman" pitchFamily="18" charset="0"/>
                <a:cs typeface="Times New Roman" pitchFamily="18" charset="0"/>
              </a:rPr>
              <a:t>, S. Abu-</a:t>
            </a:r>
            <a:r>
              <a:rPr lang="en-US" altLang="zh-CN" sz="1100" dirty="0" err="1">
                <a:solidFill>
                  <a:srgbClr val="000000"/>
                </a:solidFill>
                <a:latin typeface="Times New Roman" pitchFamily="18" charset="0"/>
                <a:cs typeface="Times New Roman" pitchFamily="18" charset="0"/>
              </a:rPr>
              <a:t>Surra</a:t>
            </a:r>
            <a:r>
              <a:rPr lang="en-US" altLang="zh-CN" sz="1100" dirty="0">
                <a:solidFill>
                  <a:srgbClr val="000000"/>
                </a:solidFill>
                <a:latin typeface="Times New Roman" pitchFamily="18" charset="0"/>
                <a:cs typeface="Times New Roman" pitchFamily="18" charset="0"/>
              </a:rPr>
              <a:t>, Z. Pi, and R. W. Heath, “Spatially sparse </a:t>
            </a:r>
            <a:r>
              <a:rPr lang="en-US" altLang="zh-CN" sz="1100" dirty="0" err="1">
                <a:solidFill>
                  <a:srgbClr val="000000"/>
                </a:solidFill>
                <a:latin typeface="Times New Roman" pitchFamily="18" charset="0"/>
                <a:cs typeface="Times New Roman" pitchFamily="18" charset="0"/>
              </a:rPr>
              <a:t>precoding</a:t>
            </a:r>
            <a:r>
              <a:rPr lang="en-US" altLang="zh-CN" sz="1100" dirty="0">
                <a:solidFill>
                  <a:srgbClr val="000000"/>
                </a:solidFill>
                <a:latin typeface="Times New Roman" pitchFamily="18" charset="0"/>
                <a:cs typeface="Times New Roman" pitchFamily="18" charset="0"/>
              </a:rPr>
              <a:t> in millimeter wave MIMO systems,” </a:t>
            </a:r>
            <a:r>
              <a:rPr lang="en-US" altLang="zh-CN" sz="1100" i="1" dirty="0">
                <a:solidFill>
                  <a:srgbClr val="C00000"/>
                </a:solidFill>
                <a:latin typeface="Times New Roman" pitchFamily="18" charset="0"/>
                <a:cs typeface="Times New Roman" pitchFamily="18" charset="0"/>
              </a:rPr>
              <a:t>IEEE Trans. Wireless </a:t>
            </a:r>
            <a:r>
              <a:rPr lang="en-US" altLang="zh-CN" sz="1100" i="1" dirty="0" err="1">
                <a:solidFill>
                  <a:srgbClr val="C00000"/>
                </a:solidFill>
                <a:latin typeface="Times New Roman" pitchFamily="18" charset="0"/>
                <a:cs typeface="Times New Roman" pitchFamily="18" charset="0"/>
              </a:rPr>
              <a:t>Commun</a:t>
            </a:r>
            <a:r>
              <a:rPr lang="en-US" altLang="zh-CN" sz="1100" dirty="0">
                <a:solidFill>
                  <a:srgbClr val="000000"/>
                </a:solidFill>
                <a:latin typeface="Times New Roman" pitchFamily="18" charset="0"/>
                <a:cs typeface="Times New Roman" pitchFamily="18" charset="0"/>
              </a:rPr>
              <a:t>., vol. 13, no. 3, pp. 1499–1513, Mar. 2014.</a:t>
            </a:r>
          </a:p>
          <a:p>
            <a:r>
              <a:rPr lang="en-US" altLang="zh-CN" sz="1100" dirty="0" smtClean="0">
                <a:solidFill>
                  <a:srgbClr val="7030A0"/>
                </a:solidFill>
                <a:latin typeface="Times New Roman" pitchFamily="18" charset="0"/>
                <a:cs typeface="Times New Roman" pitchFamily="18" charset="0"/>
              </a:rPr>
              <a:t>[Choi’15] </a:t>
            </a:r>
            <a:r>
              <a:rPr lang="en-US" altLang="zh-CN" sz="1100" dirty="0" smtClean="0">
                <a:solidFill>
                  <a:srgbClr val="000000"/>
                </a:solidFill>
                <a:latin typeface="Times New Roman" pitchFamily="18" charset="0"/>
                <a:cs typeface="Times New Roman" pitchFamily="18" charset="0"/>
              </a:rPr>
              <a:t>J</a:t>
            </a:r>
            <a:r>
              <a:rPr lang="en-US" altLang="zh-CN" sz="1100" dirty="0">
                <a:solidFill>
                  <a:srgbClr val="000000"/>
                </a:solidFill>
                <a:latin typeface="Times New Roman" pitchFamily="18" charset="0"/>
                <a:cs typeface="Times New Roman" pitchFamily="18" charset="0"/>
              </a:rPr>
              <a:t>. Choi, K. Lee, D. J. Love, T. Kim and R. W. Heath, "Advanced </a:t>
            </a:r>
            <a:r>
              <a:rPr lang="en-US" altLang="zh-CN" sz="1100" dirty="0" smtClean="0">
                <a:solidFill>
                  <a:srgbClr val="000000"/>
                </a:solidFill>
                <a:latin typeface="Times New Roman" pitchFamily="18" charset="0"/>
                <a:cs typeface="Times New Roman" pitchFamily="18" charset="0"/>
              </a:rPr>
              <a:t>limited feedback designs </a:t>
            </a:r>
            <a:r>
              <a:rPr lang="en-US" altLang="zh-CN" sz="1100" dirty="0">
                <a:solidFill>
                  <a:srgbClr val="000000"/>
                </a:solidFill>
                <a:latin typeface="Times New Roman" pitchFamily="18" charset="0"/>
                <a:cs typeface="Times New Roman" pitchFamily="18" charset="0"/>
              </a:rPr>
              <a:t>for FD-MIMO </a:t>
            </a:r>
            <a:r>
              <a:rPr lang="en-US" altLang="zh-CN" sz="1100" dirty="0" smtClean="0">
                <a:solidFill>
                  <a:srgbClr val="000000"/>
                </a:solidFill>
                <a:latin typeface="Times New Roman" pitchFamily="18" charset="0"/>
                <a:cs typeface="Times New Roman" pitchFamily="18" charset="0"/>
              </a:rPr>
              <a:t>using uniform  planar arrays</a:t>
            </a:r>
            <a:r>
              <a:rPr lang="en-US" altLang="zh-CN" sz="1100" dirty="0">
                <a:solidFill>
                  <a:srgbClr val="000000"/>
                </a:solidFill>
                <a:latin typeface="Times New Roman" pitchFamily="18" charset="0"/>
                <a:cs typeface="Times New Roman" pitchFamily="18" charset="0"/>
              </a:rPr>
              <a:t>," </a:t>
            </a:r>
            <a:r>
              <a:rPr lang="en-US" altLang="zh-CN" sz="1100" dirty="0" smtClean="0">
                <a:solidFill>
                  <a:srgbClr val="000000"/>
                </a:solidFill>
                <a:latin typeface="Times New Roman" pitchFamily="18" charset="0"/>
                <a:cs typeface="Times New Roman" pitchFamily="18" charset="0"/>
              </a:rPr>
              <a:t>in </a:t>
            </a:r>
            <a:r>
              <a:rPr lang="en-US" altLang="zh-CN" sz="1100" i="1" dirty="0" smtClean="0">
                <a:solidFill>
                  <a:srgbClr val="C00000"/>
                </a:solidFill>
                <a:latin typeface="Times New Roman" pitchFamily="18" charset="0"/>
                <a:cs typeface="Times New Roman" pitchFamily="18" charset="0"/>
              </a:rPr>
              <a:t>Proc. IEEE GLOBECOM’15</a:t>
            </a:r>
            <a:r>
              <a:rPr lang="en-US" altLang="zh-CN" sz="1100" i="1" dirty="0" smtClean="0">
                <a:solidFill>
                  <a:srgbClr val="000000"/>
                </a:solidFill>
                <a:latin typeface="Times New Roman" pitchFamily="18" charset="0"/>
                <a:cs typeface="Times New Roman" pitchFamily="18" charset="0"/>
              </a:rPr>
              <a:t>, </a:t>
            </a:r>
            <a:r>
              <a:rPr lang="en-US" altLang="zh-CN" sz="1100" dirty="0">
                <a:solidFill>
                  <a:srgbClr val="000000"/>
                </a:solidFill>
                <a:latin typeface="Times New Roman" pitchFamily="18" charset="0"/>
                <a:cs typeface="Times New Roman" pitchFamily="18" charset="0"/>
              </a:rPr>
              <a:t>San Diego, CA, </a:t>
            </a:r>
            <a:r>
              <a:rPr lang="en-US" altLang="zh-CN" sz="1100" dirty="0" smtClean="0">
                <a:solidFill>
                  <a:srgbClr val="000000"/>
                </a:solidFill>
                <a:latin typeface="Times New Roman" pitchFamily="18" charset="0"/>
                <a:cs typeface="Times New Roman" pitchFamily="18" charset="0"/>
              </a:rPr>
              <a:t>Dec. 2015</a:t>
            </a:r>
            <a:r>
              <a:rPr lang="en-US" altLang="zh-CN" sz="1100" dirty="0">
                <a:solidFill>
                  <a:srgbClr val="000000"/>
                </a:solidFill>
                <a:latin typeface="Times New Roman" pitchFamily="18" charset="0"/>
                <a:cs typeface="Times New Roman" pitchFamily="18" charset="0"/>
              </a:rPr>
              <a:t>, pp. 1-6.</a:t>
            </a:r>
          </a:p>
        </p:txBody>
      </p:sp>
      <p:pic>
        <p:nvPicPr>
          <p:cNvPr id="376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521976"/>
            <a:ext cx="5638800" cy="423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44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54265" y="2500884"/>
            <a:ext cx="455593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a:xfrm>
            <a:off x="144000" y="228600"/>
            <a:ext cx="8763000" cy="685800"/>
          </a:xfrm>
        </p:spPr>
        <p:txBody>
          <a:bodyPr/>
          <a:lstStyle/>
          <a:p>
            <a:pPr>
              <a:defRPr/>
            </a:pPr>
            <a:r>
              <a:rPr lang="en-US" altLang="zh-CN" dirty="0">
                <a:latin typeface="Times New Roman" panose="02020603050405020304" pitchFamily="18" charset="0"/>
                <a:ea typeface="宋体" charset="-122"/>
                <a:cs typeface="Times New Roman" panose="02020603050405020304" pitchFamily="18" charset="0"/>
              </a:rPr>
              <a:t>Contents</a:t>
            </a:r>
          </a:p>
        </p:txBody>
      </p:sp>
      <p:sp>
        <p:nvSpPr>
          <p:cNvPr id="5123" name="AutoShape 6"/>
          <p:cNvSpPr>
            <a:spLocks noChangeArrowheads="1"/>
          </p:cNvSpPr>
          <p:nvPr/>
        </p:nvSpPr>
        <p:spPr bwMode="gray">
          <a:xfrm>
            <a:off x="836613" y="1522159"/>
            <a:ext cx="4573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397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207008" y="1510792"/>
            <a:ext cx="3276600" cy="461665"/>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Technical background</a:t>
            </a:r>
            <a:endParaRPr lang="zh-CN" altLang="zh-CN" b="1" dirty="0">
              <a:latin typeface="Times New Roman" pitchFamily="18" charset="0"/>
            </a:endParaRPr>
          </a:p>
        </p:txBody>
      </p:sp>
      <p:sp>
        <p:nvSpPr>
          <p:cNvPr id="27654" name="Text Box 9"/>
          <p:cNvSpPr txBox="1">
            <a:spLocks noChangeArrowheads="1"/>
          </p:cNvSpPr>
          <p:nvPr/>
        </p:nvSpPr>
        <p:spPr bwMode="gray">
          <a:xfrm>
            <a:off x="620713" y="1495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419100" y="236982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14371" y="2481761"/>
            <a:ext cx="5415029"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Angle-based codebook </a:t>
            </a:r>
          </a:p>
        </p:txBody>
      </p:sp>
      <p:sp>
        <p:nvSpPr>
          <p:cNvPr id="27658" name="Text Box 9"/>
          <p:cNvSpPr txBox="1">
            <a:spLocks noChangeArrowheads="1"/>
          </p:cNvSpPr>
          <p:nvPr/>
        </p:nvSpPr>
        <p:spPr bwMode="gray">
          <a:xfrm>
            <a:off x="633412" y="246824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71028"/>
            <a:ext cx="4604004"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5196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200912" y="3467388"/>
            <a:ext cx="4437888"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Performance analysis</a:t>
            </a:r>
            <a:endParaRPr lang="zh-CN" altLang="zh-CN" b="1" dirty="0">
              <a:latin typeface="Times New Roman" pitchFamily="18" charset="0"/>
            </a:endParaRPr>
          </a:p>
        </p:txBody>
      </p:sp>
      <p:sp>
        <p:nvSpPr>
          <p:cNvPr id="27662" name="Text Box 9"/>
          <p:cNvSpPr txBox="1">
            <a:spLocks noChangeArrowheads="1"/>
          </p:cNvSpPr>
          <p:nvPr/>
        </p:nvSpPr>
        <p:spPr bwMode="gray">
          <a:xfrm>
            <a:off x="595313" y="345039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485613"/>
            <a:ext cx="461518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3665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8532" y="4487242"/>
            <a:ext cx="5725668"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rPr>
              <a:t>Simulation results</a:t>
            </a:r>
          </a:p>
        </p:txBody>
      </p:sp>
      <p:sp>
        <p:nvSpPr>
          <p:cNvPr id="27666" name="Text Box 9"/>
          <p:cNvSpPr txBox="1">
            <a:spLocks noChangeArrowheads="1"/>
          </p:cNvSpPr>
          <p:nvPr/>
        </p:nvSpPr>
        <p:spPr bwMode="gray">
          <a:xfrm>
            <a:off x="596900" y="44649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02640" y="5522513"/>
            <a:ext cx="460756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4034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5018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19</a:t>
            </a:fld>
            <a:endParaRPr lang="en-US" altLang="zh-CN"/>
          </a:p>
        </p:txBody>
      </p:sp>
      <p:sp>
        <p:nvSpPr>
          <p:cNvPr id="24" name="Text Box 8"/>
          <p:cNvSpPr txBox="1">
            <a:spLocks noChangeArrowheads="1"/>
          </p:cNvSpPr>
          <p:nvPr/>
        </p:nvSpPr>
        <p:spPr bwMode="gray">
          <a:xfrm>
            <a:off x="1208532" y="5491188"/>
            <a:ext cx="2133600" cy="461665"/>
          </a:xfrm>
          <a:prstGeom prst="rect">
            <a:avLst/>
          </a:prstGeom>
          <a:noFill/>
          <a:ln w="9525" algn="ctr">
            <a:noFill/>
            <a:miter lim="800000"/>
            <a:headEnd/>
            <a:tailEnd/>
          </a:ln>
        </p:spPr>
        <p:txBody>
          <a:bodyPr wrap="square">
            <a:spAutoFit/>
          </a:bodyPr>
          <a:lstStyle/>
          <a:p>
            <a:pPr eaLnBrk="1" hangingPunct="1"/>
            <a:r>
              <a:rPr lang="en-US" altLang="zh-CN" b="1" dirty="0">
                <a:solidFill>
                  <a:srgbClr val="CC0000"/>
                </a:solidFill>
                <a:latin typeface="Times New Roman" pitchFamily="18" charset="0"/>
              </a:rPr>
              <a:t>Conclusions</a:t>
            </a:r>
            <a:endParaRPr lang="zh-CN" altLang="zh-CN" b="1" dirty="0">
              <a:solidFill>
                <a:srgbClr val="CC0000"/>
              </a:solidFill>
              <a:latin typeface="Times New Roman" pitchFamily="18" charset="0"/>
            </a:endParaRPr>
          </a:p>
        </p:txBody>
      </p:sp>
    </p:spTree>
    <p:extLst>
      <p:ext uri="{BB962C8B-B14F-4D97-AF65-F5344CB8AC3E}">
        <p14:creationId xmlns:p14="http://schemas.microsoft.com/office/powerpoint/2010/main" val="751661086"/>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54265" y="2500884"/>
            <a:ext cx="455593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a:xfrm>
            <a:off x="144000" y="228600"/>
            <a:ext cx="8763000" cy="685800"/>
          </a:xfrm>
        </p:spPr>
        <p:txBody>
          <a:bodyPr/>
          <a:lstStyle/>
          <a:p>
            <a:pPr>
              <a:defRPr/>
            </a:pPr>
            <a:r>
              <a:rPr lang="en-US" altLang="zh-CN" dirty="0">
                <a:latin typeface="Times New Roman" panose="02020603050405020304" pitchFamily="18" charset="0"/>
                <a:ea typeface="宋体" charset="-122"/>
                <a:cs typeface="Times New Roman" panose="02020603050405020304" pitchFamily="18" charset="0"/>
              </a:rPr>
              <a:t>Contents</a:t>
            </a:r>
          </a:p>
        </p:txBody>
      </p:sp>
      <p:sp>
        <p:nvSpPr>
          <p:cNvPr id="5123" name="AutoShape 6"/>
          <p:cNvSpPr>
            <a:spLocks noChangeArrowheads="1"/>
          </p:cNvSpPr>
          <p:nvPr/>
        </p:nvSpPr>
        <p:spPr bwMode="gray">
          <a:xfrm>
            <a:off x="836613" y="1522159"/>
            <a:ext cx="4573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397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207008" y="1510792"/>
            <a:ext cx="3276600" cy="461665"/>
          </a:xfrm>
          <a:prstGeom prst="rect">
            <a:avLst/>
          </a:prstGeom>
          <a:noFill/>
          <a:ln w="9525" algn="ctr">
            <a:noFill/>
            <a:miter lim="800000"/>
            <a:headEnd/>
            <a:tailEnd/>
          </a:ln>
        </p:spPr>
        <p:txBody>
          <a:bodyPr>
            <a:spAutoFit/>
          </a:bodyPr>
          <a:lstStyle/>
          <a:p>
            <a:pPr eaLnBrk="1" hangingPunct="1"/>
            <a:r>
              <a:rPr lang="en-US" altLang="zh-CN" b="1" dirty="0" smtClean="0">
                <a:solidFill>
                  <a:srgbClr val="C00000"/>
                </a:solidFill>
                <a:latin typeface="Times New Roman" pitchFamily="18" charset="0"/>
              </a:rPr>
              <a:t>Technical background</a:t>
            </a:r>
            <a:endParaRPr lang="zh-CN" altLang="zh-CN" dirty="0" smtClean="0">
              <a:solidFill>
                <a:srgbClr val="C00000"/>
              </a:solidFill>
            </a:endParaRPr>
          </a:p>
        </p:txBody>
      </p:sp>
      <p:sp>
        <p:nvSpPr>
          <p:cNvPr id="27654" name="Text Box 9"/>
          <p:cNvSpPr txBox="1">
            <a:spLocks noChangeArrowheads="1"/>
          </p:cNvSpPr>
          <p:nvPr/>
        </p:nvSpPr>
        <p:spPr bwMode="gray">
          <a:xfrm>
            <a:off x="620713" y="1495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419100" y="236982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14371" y="2481761"/>
            <a:ext cx="5415029"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Angle-based codebook </a:t>
            </a:r>
            <a:endParaRPr lang="en-US" altLang="zh-CN" b="1" dirty="0">
              <a:latin typeface="Times New Roman" pitchFamily="18" charset="0"/>
            </a:endParaRPr>
          </a:p>
        </p:txBody>
      </p:sp>
      <p:sp>
        <p:nvSpPr>
          <p:cNvPr id="27658" name="Text Box 9"/>
          <p:cNvSpPr txBox="1">
            <a:spLocks noChangeArrowheads="1"/>
          </p:cNvSpPr>
          <p:nvPr/>
        </p:nvSpPr>
        <p:spPr bwMode="gray">
          <a:xfrm>
            <a:off x="633412" y="246824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71028"/>
            <a:ext cx="4604004"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5196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200912" y="3467388"/>
            <a:ext cx="4437888"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cs typeface="Times New Roman" pitchFamily="18" charset="0"/>
              </a:rPr>
              <a:t>Performance</a:t>
            </a:r>
            <a:r>
              <a:rPr lang="en-US" altLang="zh-CN" b="1" dirty="0">
                <a:solidFill>
                  <a:srgbClr val="C00000"/>
                </a:solidFill>
                <a:latin typeface="Times New Roman" pitchFamily="18" charset="0"/>
                <a:cs typeface="Times New Roman" pitchFamily="18" charset="0"/>
              </a:rPr>
              <a:t> </a:t>
            </a:r>
            <a:r>
              <a:rPr lang="en-US" altLang="zh-CN" b="1" dirty="0" smtClean="0">
                <a:latin typeface="Times New Roman" pitchFamily="18" charset="0"/>
                <a:cs typeface="Times New Roman" pitchFamily="18" charset="0"/>
              </a:rPr>
              <a:t>analysis</a:t>
            </a:r>
            <a:endParaRPr lang="zh-CN" altLang="zh-CN" b="1" dirty="0">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5039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485613"/>
            <a:ext cx="461518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3665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8532" y="4487242"/>
            <a:ext cx="5725668"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Simulation results</a:t>
            </a:r>
            <a:endParaRPr lang="en-US" altLang="zh-CN" b="1" dirty="0">
              <a:latin typeface="Times New Roman" pitchFamily="18" charset="0"/>
            </a:endParaRPr>
          </a:p>
        </p:txBody>
      </p:sp>
      <p:sp>
        <p:nvSpPr>
          <p:cNvPr id="27666" name="Text Box 9"/>
          <p:cNvSpPr txBox="1">
            <a:spLocks noChangeArrowheads="1"/>
          </p:cNvSpPr>
          <p:nvPr/>
        </p:nvSpPr>
        <p:spPr bwMode="gray">
          <a:xfrm>
            <a:off x="596900" y="44649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02640" y="5522513"/>
            <a:ext cx="460756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4034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5018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2</a:t>
            </a:fld>
            <a:endParaRPr lang="en-US" altLang="zh-CN"/>
          </a:p>
        </p:txBody>
      </p:sp>
      <p:sp>
        <p:nvSpPr>
          <p:cNvPr id="24" name="Text Box 8"/>
          <p:cNvSpPr txBox="1">
            <a:spLocks noChangeArrowheads="1"/>
          </p:cNvSpPr>
          <p:nvPr/>
        </p:nvSpPr>
        <p:spPr bwMode="gray">
          <a:xfrm>
            <a:off x="1208532" y="5491188"/>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699860457"/>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标题 1"/>
          <p:cNvSpPr txBox="1">
            <a:spLocks/>
          </p:cNvSpPr>
          <p:nvPr/>
        </p:nvSpPr>
        <p:spPr>
          <a:xfrm>
            <a:off x="2819400" y="1751570"/>
            <a:ext cx="2819400" cy="685800"/>
          </a:xfrm>
          <a:prstGeom prst="rect">
            <a:avLst/>
          </a:prstGeom>
        </p:spPr>
        <p:txBody>
          <a:bodyPr/>
          <a:lstStyle/>
          <a:p>
            <a:pPr lvl="0">
              <a:lnSpc>
                <a:spcPct val="90000"/>
              </a:lnSpc>
              <a:defRPr/>
            </a:pPr>
            <a:endParaRPr lang="en-US" altLang="zh-CN" sz="3600" b="1" kern="0" dirty="0">
              <a:solidFill>
                <a:srgbClr val="003399"/>
              </a:solidFill>
              <a:latin typeface="Times New Roman" pitchFamily="18" charset="0"/>
              <a:cs typeface="Times New Roman" pitchFamily="18" charset="0"/>
            </a:endParaRPr>
          </a:p>
        </p:txBody>
      </p:sp>
      <p:sp>
        <p:nvSpPr>
          <p:cNvPr id="22"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smtClean="0">
                <a:latin typeface="Times New Roman" pitchFamily="18" charset="0"/>
                <a:cs typeface="Times New Roman" pitchFamily="18" charset="0"/>
              </a:rPr>
              <a:t>Conclusions</a:t>
            </a:r>
            <a:endParaRPr lang="en-US" altLang="zh-CN" kern="0" dirty="0">
              <a:latin typeface="Times New Roman" pitchFamily="18" charset="0"/>
              <a:cs typeface="Times New Roman" pitchFamily="18" charset="0"/>
            </a:endParaRPr>
          </a:p>
        </p:txBody>
      </p:sp>
      <p:sp>
        <p:nvSpPr>
          <p:cNvPr id="24" name="Rectangle 3"/>
          <p:cNvSpPr txBox="1">
            <a:spLocks noChangeArrowheads="1"/>
          </p:cNvSpPr>
          <p:nvPr/>
        </p:nvSpPr>
        <p:spPr bwMode="auto">
          <a:xfrm>
            <a:off x="72000" y="1116000"/>
            <a:ext cx="8921750" cy="1600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Proposed angle-based codebook</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Design a codebook for </a:t>
            </a:r>
            <a:r>
              <a:rPr lang="en-US" altLang="zh-CN" sz="2000" kern="0" dirty="0">
                <a:solidFill>
                  <a:srgbClr val="CC0000"/>
                </a:solidFill>
                <a:latin typeface="Times New Roman" pitchFamily="18" charset="0"/>
                <a:cs typeface="Times New Roman" pitchFamily="18" charset="0"/>
                <a:sym typeface="Wingdings" pitchFamily="2" charset="2"/>
              </a:rPr>
              <a:t>low-resolution hybrid </a:t>
            </a:r>
            <a:r>
              <a:rPr lang="en-US" altLang="zh-CN" sz="2000" kern="0" dirty="0" err="1">
                <a:solidFill>
                  <a:srgbClr val="CC0000"/>
                </a:solidFill>
                <a:latin typeface="Times New Roman" pitchFamily="18" charset="0"/>
                <a:cs typeface="Times New Roman" pitchFamily="18" charset="0"/>
                <a:sym typeface="Wingdings" pitchFamily="2" charset="2"/>
              </a:rPr>
              <a:t>precoding</a:t>
            </a:r>
            <a:endParaRPr lang="en-US" altLang="zh-CN" sz="2000" kern="0" dirty="0">
              <a:solidFill>
                <a:srgbClr val="CC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Design the </a:t>
            </a:r>
            <a:r>
              <a:rPr lang="en-US" altLang="zh-CN" sz="2000" kern="0" dirty="0">
                <a:solidFill>
                  <a:srgbClr val="CC0000"/>
                </a:solidFill>
                <a:latin typeface="Times New Roman" pitchFamily="18" charset="0"/>
                <a:cs typeface="Times New Roman" pitchFamily="18" charset="0"/>
                <a:sym typeface="Wingdings" pitchFamily="2" charset="2"/>
              </a:rPr>
              <a:t>analog </a:t>
            </a:r>
            <a:r>
              <a:rPr lang="en-US" altLang="zh-CN" sz="2000" kern="0" dirty="0" err="1">
                <a:solidFill>
                  <a:srgbClr val="CC0000"/>
                </a:solidFill>
                <a:latin typeface="Times New Roman" pitchFamily="18" charset="0"/>
                <a:cs typeface="Times New Roman" pitchFamily="18" charset="0"/>
                <a:sym typeface="Wingdings" pitchFamily="2" charset="2"/>
              </a:rPr>
              <a:t>codewords</a:t>
            </a:r>
            <a:r>
              <a:rPr lang="en-US" altLang="zh-CN" sz="2000" kern="0" dirty="0">
                <a:solidFill>
                  <a:srgbClr val="CC0000"/>
                </a:solidFill>
                <a:latin typeface="Times New Roman" pitchFamily="18" charset="0"/>
                <a:cs typeface="Times New Roman" pitchFamily="18" charset="0"/>
                <a:sym typeface="Wingdings" pitchFamily="2" charset="2"/>
              </a:rPr>
              <a:t> </a:t>
            </a:r>
            <a:r>
              <a:rPr lang="en-US" altLang="zh-CN" sz="2000" kern="0" dirty="0">
                <a:solidFill>
                  <a:srgbClr val="000000"/>
                </a:solidFill>
                <a:latin typeface="Times New Roman" pitchFamily="18" charset="0"/>
                <a:cs typeface="Times New Roman" pitchFamily="18" charset="0"/>
                <a:sym typeface="Wingdings" pitchFamily="2" charset="2"/>
              </a:rPr>
              <a:t>based on different </a:t>
            </a:r>
            <a:r>
              <a:rPr lang="en-US" altLang="zh-CN" sz="2000" kern="0" dirty="0">
                <a:solidFill>
                  <a:srgbClr val="0033CC"/>
                </a:solidFill>
                <a:latin typeface="Times New Roman" pitchFamily="18" charset="0"/>
                <a:cs typeface="Times New Roman" pitchFamily="18" charset="0"/>
                <a:sym typeface="Wingdings" pitchFamily="2" charset="2"/>
              </a:rPr>
              <a:t>angles by NSA</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Utilize </a:t>
            </a:r>
            <a:r>
              <a:rPr lang="en-US" altLang="zh-CN" sz="2000" kern="0" dirty="0">
                <a:solidFill>
                  <a:srgbClr val="0033CC"/>
                </a:solidFill>
                <a:latin typeface="Times New Roman" pitchFamily="18" charset="0"/>
                <a:cs typeface="Times New Roman" pitchFamily="18" charset="0"/>
                <a:sym typeface="Wingdings" pitchFamily="2" charset="2"/>
              </a:rPr>
              <a:t>RVQ codebook </a:t>
            </a:r>
            <a:r>
              <a:rPr lang="en-US" altLang="zh-CN" sz="2000" kern="0" dirty="0">
                <a:solidFill>
                  <a:srgbClr val="000000"/>
                </a:solidFill>
                <a:latin typeface="Times New Roman" pitchFamily="18" charset="0"/>
                <a:cs typeface="Times New Roman" pitchFamily="18" charset="0"/>
                <a:sym typeface="Wingdings" pitchFamily="2" charset="2"/>
              </a:rPr>
              <a:t>as digital part to </a:t>
            </a:r>
            <a:r>
              <a:rPr lang="en-US" altLang="zh-CN" sz="2000" kern="0" dirty="0">
                <a:solidFill>
                  <a:srgbClr val="CC0000"/>
                </a:solidFill>
                <a:latin typeface="Times New Roman" pitchFamily="18" charset="0"/>
                <a:cs typeface="Times New Roman" pitchFamily="18" charset="0"/>
                <a:sym typeface="Wingdings" pitchFamily="2" charset="2"/>
              </a:rPr>
              <a:t>combine</a:t>
            </a:r>
            <a:r>
              <a:rPr lang="en-US" altLang="zh-CN" sz="2000" kern="0" dirty="0">
                <a:solidFill>
                  <a:srgbClr val="000000"/>
                </a:solidFill>
                <a:latin typeface="Times New Roman" pitchFamily="18" charset="0"/>
                <a:cs typeface="Times New Roman" pitchFamily="18" charset="0"/>
                <a:sym typeface="Wingdings" pitchFamily="2" charset="2"/>
              </a:rPr>
              <a:t> analog part</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The </a:t>
            </a:r>
            <a:r>
              <a:rPr lang="en-US" altLang="zh-CN" sz="2000" kern="0" dirty="0">
                <a:solidFill>
                  <a:srgbClr val="0033CC"/>
                </a:solidFill>
                <a:latin typeface="Times New Roman" pitchFamily="18" charset="0"/>
                <a:cs typeface="Times New Roman" pitchFamily="18" charset="0"/>
                <a:sym typeface="Wingdings" pitchFamily="2" charset="2"/>
              </a:rPr>
              <a:t>slow-varying angles </a:t>
            </a:r>
            <a:r>
              <a:rPr lang="en-US" altLang="zh-CN" sz="2000" kern="0" dirty="0">
                <a:solidFill>
                  <a:srgbClr val="000000"/>
                </a:solidFill>
                <a:latin typeface="Times New Roman" pitchFamily="18" charset="0"/>
                <a:cs typeface="Times New Roman" pitchFamily="18" charset="0"/>
                <a:sym typeface="Wingdings" pitchFamily="2" charset="2"/>
              </a:rPr>
              <a:t>can </a:t>
            </a:r>
            <a:r>
              <a:rPr lang="en-US" altLang="zh-CN" sz="2000" kern="0" dirty="0">
                <a:solidFill>
                  <a:srgbClr val="CC0000"/>
                </a:solidFill>
                <a:latin typeface="Times New Roman" pitchFamily="18" charset="0"/>
                <a:cs typeface="Times New Roman" pitchFamily="18" charset="0"/>
                <a:sym typeface="Wingdings" pitchFamily="2" charset="2"/>
              </a:rPr>
              <a:t>reduce feedback overhead</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Simulation shows angle-based codebook can achieve </a:t>
            </a:r>
            <a:r>
              <a:rPr lang="en-US" altLang="zh-CN" sz="2000" kern="0" dirty="0" smtClean="0">
                <a:solidFill>
                  <a:srgbClr val="0033CC"/>
                </a:solidFill>
                <a:latin typeface="Times New Roman" pitchFamily="18" charset="0"/>
                <a:cs typeface="Times New Roman" pitchFamily="18" charset="0"/>
                <a:sym typeface="Wingdings" pitchFamily="2" charset="2"/>
              </a:rPr>
              <a:t>near-optimal </a:t>
            </a:r>
            <a:r>
              <a:rPr lang="en-US" altLang="zh-CN" sz="2000" kern="0" dirty="0">
                <a:solidFill>
                  <a:srgbClr val="0033CC"/>
                </a:solidFill>
                <a:latin typeface="Times New Roman" pitchFamily="18" charset="0"/>
                <a:cs typeface="Times New Roman" pitchFamily="18" charset="0"/>
                <a:sym typeface="Wingdings" pitchFamily="2" charset="2"/>
              </a:rPr>
              <a:t>sum-rate</a:t>
            </a:r>
          </a:p>
          <a:p>
            <a:pPr eaLnBrk="1" hangingPunct="1">
              <a:spcBef>
                <a:spcPct val="20000"/>
              </a:spcBef>
              <a:buClr>
                <a:srgbClr val="000000"/>
              </a:buClr>
              <a:defRPr/>
            </a:pPr>
            <a:endParaRPr lang="en-US" altLang="zh-CN" b="1" kern="0" dirty="0" smtClean="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More information</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Our website: </a:t>
            </a:r>
            <a:r>
              <a:rPr lang="en-US" altLang="zh-CN" sz="2000" kern="0" dirty="0">
                <a:solidFill>
                  <a:srgbClr val="0033CC"/>
                </a:solidFill>
                <a:latin typeface="Times New Roman" pitchFamily="18" charset="0"/>
                <a:cs typeface="Times New Roman" pitchFamily="18" charset="0"/>
                <a:sym typeface="Wingdings" pitchFamily="2" charset="2"/>
              </a:rPr>
              <a:t>http://oa.ee.tsinghua.edu.cn/dailinglong/</a:t>
            </a:r>
          </a:p>
        </p:txBody>
      </p:sp>
    </p:spTree>
    <p:extLst>
      <p:ext uri="{BB962C8B-B14F-4D97-AF65-F5344CB8AC3E}">
        <p14:creationId xmlns:p14="http://schemas.microsoft.com/office/powerpoint/2010/main" val="118827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ttp://t1.gstatic.com/images?q=tbn:ANd9GcTr3cnuSdAIObZqFg-mSdql0jrYfXETasyq2G3aAnQRctiBXyzb"/>
          <p:cNvPicPr>
            <a:picLocks noChangeAspect="1" noChangeArrowheads="1"/>
          </p:cNvPicPr>
          <p:nvPr/>
        </p:nvPicPr>
        <p:blipFill>
          <a:blip r:embed="rId4" cstate="print"/>
          <a:srcRect/>
          <a:stretch>
            <a:fillRect/>
          </a:stretch>
        </p:blipFill>
        <p:spPr bwMode="auto">
          <a:xfrm>
            <a:off x="76200" y="76200"/>
            <a:ext cx="988622" cy="963612"/>
          </a:xfrm>
          <a:prstGeom prst="rect">
            <a:avLst/>
          </a:prstGeom>
          <a:noFill/>
          <a:ln w="9525">
            <a:noFill/>
            <a:miter lim="800000"/>
            <a:headEnd/>
            <a:tailEnd/>
          </a:ln>
        </p:spPr>
      </p:pic>
      <p:sp>
        <p:nvSpPr>
          <p:cNvPr id="5" name="梯形 4"/>
          <p:cNvSpPr/>
          <p:nvPr/>
        </p:nvSpPr>
        <p:spPr>
          <a:xfrm rot="3790507">
            <a:off x="3454400" y="-8655"/>
            <a:ext cx="2743200" cy="6807200"/>
          </a:xfrm>
          <a:prstGeom prst="trapezoid">
            <a:avLst>
              <a:gd name="adj" fmla="val 50000"/>
            </a:avLst>
          </a:prstGeom>
          <a:gradFill>
            <a:gsLst>
              <a:gs pos="0">
                <a:schemeClr val="bg1">
                  <a:lumMod val="0"/>
                  <a:lumOff val="100000"/>
                </a:schemeClr>
              </a:gs>
              <a:gs pos="100000">
                <a:srgbClr val="3333FF"/>
              </a:gs>
              <a:gs pos="100000">
                <a:schemeClr val="bg1">
                  <a:lumMod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aphicFrame>
        <p:nvGraphicFramePr>
          <p:cNvPr id="6" name="对象 5"/>
          <p:cNvGraphicFramePr>
            <a:graphicFrameLocks/>
          </p:cNvGraphicFramePr>
          <p:nvPr>
            <p:extLst>
              <p:ext uri="{D42A27DB-BD31-4B8C-83A1-F6EECF244321}">
                <p14:modId xmlns:p14="http://schemas.microsoft.com/office/powerpoint/2010/main" val="3441490110"/>
              </p:ext>
            </p:extLst>
          </p:nvPr>
        </p:nvGraphicFramePr>
        <p:xfrm>
          <a:off x="7335838" y="1358864"/>
          <a:ext cx="1339850" cy="2625725"/>
        </p:xfrm>
        <a:graphic>
          <a:graphicData uri="http://schemas.openxmlformats.org/presentationml/2006/ole">
            <mc:AlternateContent xmlns:mc="http://schemas.openxmlformats.org/markup-compatibility/2006">
              <mc:Choice xmlns:v="urn:schemas-microsoft-com:vml" Requires="v">
                <p:oleObj spid="_x0000_s378913" name="Visio" r:id="rId5" imgW="1334880" imgH="2636111" progId="Visio.Drawing.11">
                  <p:embed/>
                </p:oleObj>
              </mc:Choice>
              <mc:Fallback>
                <p:oleObj name="Visio" r:id="rId5" imgW="1334880" imgH="2636111" progId="Visio.Drawing.11">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1358864"/>
                        <a:ext cx="133985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802834">
            <a:off x="5068270" y="555258"/>
            <a:ext cx="1746506" cy="4555124"/>
          </a:xfrm>
          <a:prstGeom prst="rect">
            <a:avLst/>
          </a:prstGeom>
        </p:spPr>
      </p:pic>
      <p:sp>
        <p:nvSpPr>
          <p:cNvPr id="8" name="矩形 7"/>
          <p:cNvSpPr/>
          <p:nvPr/>
        </p:nvSpPr>
        <p:spPr>
          <a:xfrm>
            <a:off x="917272" y="6084048"/>
            <a:ext cx="8137827" cy="400110"/>
          </a:xfrm>
          <a:prstGeom prst="rect">
            <a:avLst/>
          </a:prstGeom>
        </p:spPr>
        <p:txBody>
          <a:bodyPr wrap="square">
            <a:spAutoFit/>
          </a:bodyPr>
          <a:lstStyle/>
          <a:p>
            <a:r>
              <a:rPr lang="en-US" altLang="zh-CN" sz="2000" dirty="0" smtClean="0">
                <a:solidFill>
                  <a:srgbClr val="000000"/>
                </a:solidFill>
                <a:latin typeface="+mj-lt"/>
                <a:ea typeface="黑体" panose="02010609060101010101" pitchFamily="49" charset="-122"/>
              </a:rPr>
              <a:t>Reproducible Research: </a:t>
            </a:r>
            <a:r>
              <a:rPr lang="zh-CN" altLang="en-US" sz="2000" u="sng" dirty="0" smtClean="0">
                <a:solidFill>
                  <a:srgbClr val="0000FF"/>
                </a:solidFill>
                <a:latin typeface="+mj-lt"/>
              </a:rPr>
              <a:t>http</a:t>
            </a:r>
            <a:r>
              <a:rPr lang="zh-CN" altLang="en-US" sz="2000" u="sng" dirty="0">
                <a:solidFill>
                  <a:srgbClr val="0000FF"/>
                </a:solidFill>
                <a:latin typeface="+mj-lt"/>
              </a:rPr>
              <a:t>://oa.ee.tsinghua.edu.cn</a:t>
            </a:r>
            <a:r>
              <a:rPr lang="zh-CN" altLang="en-US" sz="2000" u="sng" dirty="0" smtClean="0">
                <a:solidFill>
                  <a:srgbClr val="0000FF"/>
                </a:solidFill>
                <a:latin typeface="+mj-lt"/>
              </a:rPr>
              <a:t>/dailinglong</a:t>
            </a:r>
            <a:r>
              <a:rPr lang="zh-CN" altLang="en-US" sz="2000" u="sng" dirty="0">
                <a:solidFill>
                  <a:srgbClr val="0000FF"/>
                </a:solidFill>
                <a:latin typeface="+mj-lt"/>
              </a:rPr>
              <a:t>/</a:t>
            </a:r>
          </a:p>
        </p:txBody>
      </p:sp>
      <p:sp>
        <p:nvSpPr>
          <p:cNvPr id="9" name="矩形 8"/>
          <p:cNvSpPr/>
          <p:nvPr/>
        </p:nvSpPr>
        <p:spPr>
          <a:xfrm rot="19970717">
            <a:off x="2241651" y="3488603"/>
            <a:ext cx="2608407" cy="923330"/>
          </a:xfrm>
          <a:prstGeom prst="rect">
            <a:avLst/>
          </a:prstGeom>
          <a:noFill/>
        </p:spPr>
        <p:txBody>
          <a:bodyPr wrap="none" lIns="91440" tIns="45720" rIns="91440" bIns="45720">
            <a:spAutoFit/>
          </a:bodyPr>
          <a:lstStyle/>
          <a:p>
            <a:pPr algn="ctr"/>
            <a:r>
              <a:rPr lang="en-US" altLang="zh-CN"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Thanks</a:t>
            </a:r>
            <a:endPar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752600" y="2476577"/>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1876799207"/>
              </p:ext>
            </p:extLst>
          </p:nvPr>
        </p:nvGraphicFramePr>
        <p:xfrm>
          <a:off x="914400" y="3753485"/>
          <a:ext cx="7343775" cy="2563813"/>
        </p:xfrm>
        <a:graphic>
          <a:graphicData uri="http://schemas.openxmlformats.org/presentationml/2006/ole">
            <mc:AlternateContent xmlns:mc="http://schemas.openxmlformats.org/markup-compatibility/2006">
              <mc:Choice xmlns:v="urn:schemas-microsoft-com:vml" Requires="v">
                <p:oleObj spid="_x0000_s369840" name="Visio" r:id="rId4" imgW="5140522" imgH="2044656" progId="Visio.Drawing.11">
                  <p:embed/>
                </p:oleObj>
              </mc:Choice>
              <mc:Fallback>
                <p:oleObj name="Visio" r:id="rId4" imgW="5140522" imgH="2044656" progId="Visio.Drawing.11">
                  <p:embed/>
                  <p:pic>
                    <p:nvPicPr>
                      <p:cNvPr id="0" name=""/>
                      <p:cNvPicPr>
                        <a:picLocks noChangeAspect="1" noChangeArrowheads="1"/>
                      </p:cNvPicPr>
                      <p:nvPr/>
                    </p:nvPicPr>
                    <p:blipFill>
                      <a:blip r:embed="rId5"/>
                      <a:srcRect/>
                      <a:stretch>
                        <a:fillRect/>
                      </a:stretch>
                    </p:blipFill>
                    <p:spPr bwMode="auto">
                      <a:xfrm>
                        <a:off x="914400" y="3753485"/>
                        <a:ext cx="7343775" cy="2563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txBox="1">
            <a:spLocks noChangeArrowheads="1"/>
          </p:cNvSpPr>
          <p:nvPr/>
        </p:nvSpPr>
        <p:spPr bwMode="auto">
          <a:xfrm>
            <a:off x="72000" y="1116000"/>
            <a:ext cx="9601200" cy="2703443"/>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Basic idea</a:t>
            </a:r>
            <a:r>
              <a:rPr lang="en-US" altLang="zh-CN" kern="0" baseline="30000" dirty="0" smtClean="0">
                <a:solidFill>
                  <a:srgbClr val="7030A0"/>
                </a:solidFill>
                <a:latin typeface="Times New Roman" pitchFamily="18" charset="0"/>
                <a:cs typeface="Times New Roman" pitchFamily="18" charset="0"/>
                <a:sym typeface="Wingdings" pitchFamily="2" charset="2"/>
              </a:rPr>
              <a:t>[Ayach’14]</a:t>
            </a:r>
            <a:endParaRPr lang="en-US" altLang="zh-CN" kern="0" baseline="30000" dirty="0">
              <a:solidFill>
                <a:srgbClr val="7030A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C00000"/>
                </a:solidFill>
                <a:latin typeface="Times New Roman" pitchFamily="18" charset="0"/>
                <a:cs typeface="Times New Roman" pitchFamily="18" charset="0"/>
                <a:sym typeface="Wingdings" pitchFamily="2" charset="2"/>
              </a:rPr>
              <a:t>Decompose</a:t>
            </a:r>
            <a:r>
              <a:rPr lang="en-US" altLang="zh-CN" sz="2000" kern="0" dirty="0" smtClean="0">
                <a:solidFill>
                  <a:srgbClr val="000000"/>
                </a:solidFill>
                <a:latin typeface="Times New Roman" pitchFamily="18" charset="0"/>
                <a:cs typeface="Times New Roman" pitchFamily="18" charset="0"/>
                <a:sym typeface="Wingdings" pitchFamily="2" charset="2"/>
              </a:rPr>
              <a:t> high-dimension </a:t>
            </a:r>
            <a:r>
              <a:rPr lang="en-US" altLang="zh-CN" sz="2000" kern="0" dirty="0" smtClean="0">
                <a:solidFill>
                  <a:srgbClr val="0033CC"/>
                </a:solidFill>
                <a:latin typeface="Times New Roman" pitchFamily="18" charset="0"/>
                <a:cs typeface="Times New Roman" pitchFamily="18" charset="0"/>
                <a:sym typeface="Wingdings" pitchFamily="2" charset="2"/>
              </a:rPr>
              <a:t>fully digital precoder</a:t>
            </a:r>
            <a:r>
              <a:rPr lang="en-US" altLang="zh-CN" sz="2000" kern="0" dirty="0" smtClean="0">
                <a:solidFill>
                  <a:srgbClr val="000000"/>
                </a:solidFill>
                <a:latin typeface="Times New Roman" pitchFamily="18" charset="0"/>
                <a:cs typeface="Times New Roman" pitchFamily="18" charset="0"/>
                <a:sym typeface="Wingdings" pitchFamily="2" charset="2"/>
              </a:rPr>
              <a:t> into two steps</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C00000"/>
                </a:solidFill>
                <a:latin typeface="Times New Roman" pitchFamily="18" charset="0"/>
                <a:cs typeface="Times New Roman" pitchFamily="18" charset="0"/>
                <a:sym typeface="Wingdings" pitchFamily="2" charset="2"/>
              </a:rPr>
              <a:t>High-dimension</a:t>
            </a:r>
            <a:r>
              <a:rPr lang="en-US" altLang="zh-CN" sz="2000" kern="0" dirty="0" smtClean="0">
                <a:solidFill>
                  <a:srgbClr val="000000"/>
                </a:solidFill>
                <a:latin typeface="Times New Roman" pitchFamily="18" charset="0"/>
                <a:cs typeface="Times New Roman" pitchFamily="18" charset="0"/>
                <a:sym typeface="Wingdings" pitchFamily="2" charset="2"/>
              </a:rPr>
              <a:t> analog </a:t>
            </a:r>
            <a:r>
              <a:rPr lang="en-US" altLang="zh-CN" sz="2000" kern="0" dirty="0" err="1" smtClean="0">
                <a:solidFill>
                  <a:srgbClr val="000000"/>
                </a:solidFill>
                <a:latin typeface="Times New Roman" pitchFamily="18" charset="0"/>
                <a:cs typeface="Times New Roman" pitchFamily="18" charset="0"/>
                <a:sym typeface="Wingdings" pitchFamily="2" charset="2"/>
              </a:rPr>
              <a:t>precoder</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33CC"/>
                </a:solidFill>
                <a:latin typeface="Times New Roman" pitchFamily="18" charset="0"/>
                <a:cs typeface="Times New Roman" pitchFamily="18" charset="0"/>
                <a:sym typeface="Wingdings" pitchFamily="2" charset="2"/>
              </a:rPr>
              <a:t>phase shifters (PSs)</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900000" lvl="1" indent="-285750" eaLnBrk="1" hangingPunct="1">
              <a:spcBef>
                <a:spcPct val="20000"/>
              </a:spcBef>
              <a:buClr>
                <a:srgbClr val="000000"/>
              </a:buClr>
              <a:buFont typeface="Wingdings" pitchFamily="2" charset="2"/>
              <a:buChar char="Ø"/>
              <a:defRPr/>
            </a:pPr>
            <a:r>
              <a:rPr lang="en-US" altLang="zh-CN" sz="2000" kern="0" dirty="0">
                <a:solidFill>
                  <a:srgbClr val="C00000"/>
                </a:solidFill>
                <a:latin typeface="Times New Roman" pitchFamily="18" charset="0"/>
                <a:cs typeface="Times New Roman" pitchFamily="18" charset="0"/>
                <a:sym typeface="Wingdings" pitchFamily="2" charset="2"/>
              </a:rPr>
              <a:t>Low-dimension</a:t>
            </a:r>
            <a:r>
              <a:rPr lang="en-US" altLang="zh-CN" sz="2000" kern="0" dirty="0" smtClean="0">
                <a:solidFill>
                  <a:srgbClr val="FF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digital </a:t>
            </a:r>
            <a:r>
              <a:rPr lang="en-US" altLang="zh-CN" sz="2000" kern="0" dirty="0" err="1" smtClean="0">
                <a:solidFill>
                  <a:srgbClr val="000000"/>
                </a:solidFill>
                <a:latin typeface="Times New Roman" pitchFamily="18" charset="0"/>
                <a:cs typeface="Times New Roman" pitchFamily="18" charset="0"/>
                <a:sym typeface="Wingdings" pitchFamily="2" charset="2"/>
              </a:rPr>
              <a:t>precoder</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33CC"/>
                </a:solidFill>
                <a:latin typeface="Times New Roman" pitchFamily="18" charset="0"/>
                <a:cs typeface="Times New Roman" pitchFamily="18" charset="0"/>
                <a:sym typeface="Wingdings" pitchFamily="2" charset="2"/>
              </a:rPr>
              <a:t>RF chains</a:t>
            </a: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MmWave channel is</a:t>
            </a:r>
            <a:r>
              <a:rPr lang="en-US" altLang="zh-CN" sz="2000" kern="0" dirty="0" smtClean="0">
                <a:solidFill>
                  <a:srgbClr val="C00000"/>
                </a:solidFill>
                <a:latin typeface="Times New Roman" pitchFamily="18" charset="0"/>
                <a:cs typeface="Times New Roman" pitchFamily="18" charset="0"/>
                <a:sym typeface="Wingdings" pitchFamily="2" charset="2"/>
              </a:rPr>
              <a:t> low-rank</a:t>
            </a:r>
            <a:r>
              <a:rPr lang="en-US" altLang="zh-CN" sz="2000" kern="0" dirty="0" smtClean="0">
                <a:solidFill>
                  <a:srgbClr val="000000"/>
                </a:solidFill>
                <a:latin typeface="Times New Roman" pitchFamily="18" charset="0"/>
                <a:cs typeface="Times New Roman" pitchFamily="18" charset="0"/>
                <a:sym typeface="Wingdings" pitchFamily="2" charset="2"/>
              </a:rPr>
              <a:t> in the spatial domain</a:t>
            </a:r>
          </a:p>
          <a:p>
            <a:pPr marL="900000" lvl="1" indent="-285750" eaLnBrk="1" hangingPunct="1">
              <a:spcBef>
                <a:spcPct val="20000"/>
              </a:spcBef>
              <a:buClr>
                <a:srgbClr val="000000"/>
              </a:buClr>
              <a:buFont typeface="Wingdings" pitchFamily="2" charset="2"/>
              <a:buChar char="Ø"/>
              <a:defRPr/>
            </a:pPr>
            <a:r>
              <a:rPr lang="en-US" altLang="zh-CN" sz="2000" kern="0" dirty="0" smtClean="0">
                <a:solidFill>
                  <a:srgbClr val="C00000"/>
                </a:solidFill>
                <a:latin typeface="Times New Roman" pitchFamily="18" charset="0"/>
                <a:cs typeface="Times New Roman" pitchFamily="18" charset="0"/>
                <a:sym typeface="Wingdings" pitchFamily="2" charset="2"/>
              </a:rPr>
              <a:t>Limited</a:t>
            </a:r>
            <a:r>
              <a:rPr lang="en-US" altLang="zh-CN" sz="2000" kern="0" dirty="0" smtClean="0">
                <a:solidFill>
                  <a:srgbClr val="000000"/>
                </a:solidFill>
                <a:latin typeface="Times New Roman" pitchFamily="18" charset="0"/>
                <a:cs typeface="Times New Roman" pitchFamily="18" charset="0"/>
                <a:sym typeface="Wingdings" pitchFamily="2" charset="2"/>
              </a:rPr>
              <a:t> number of data streams can be simultaneously transmitted</a:t>
            </a:r>
          </a:p>
          <a:p>
            <a:pPr marL="900000" lvl="1"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Low-dimension digital precoder is </a:t>
            </a:r>
            <a:r>
              <a:rPr lang="en-US" altLang="zh-CN" sz="2000" kern="0" dirty="0" smtClean="0">
                <a:solidFill>
                  <a:srgbClr val="C00000"/>
                </a:solidFill>
                <a:latin typeface="Times New Roman" pitchFamily="18" charset="0"/>
                <a:cs typeface="Times New Roman" pitchFamily="18" charset="0"/>
                <a:sym typeface="Wingdings" pitchFamily="2" charset="2"/>
              </a:rPr>
              <a:t>enough </a:t>
            </a:r>
            <a:r>
              <a:rPr lang="en-US" altLang="zh-CN" sz="2000" kern="0" dirty="0" smtClean="0">
                <a:solidFill>
                  <a:srgbClr val="000000"/>
                </a:solidFill>
                <a:latin typeface="Times New Roman" pitchFamily="18" charset="0"/>
                <a:cs typeface="Times New Roman" pitchFamily="18" charset="0"/>
                <a:sym typeface="Wingdings" pitchFamily="2" charset="2"/>
              </a:rPr>
              <a:t>to achieve </a:t>
            </a:r>
            <a:r>
              <a:rPr lang="en-US" altLang="zh-CN" sz="2000" kern="0" dirty="0" smtClean="0">
                <a:solidFill>
                  <a:srgbClr val="0033CC"/>
                </a:solidFill>
                <a:latin typeface="Times New Roman" pitchFamily="18" charset="0"/>
                <a:cs typeface="Times New Roman" pitchFamily="18" charset="0"/>
                <a:sym typeface="Wingdings" pitchFamily="2" charset="2"/>
              </a:rPr>
              <a:t>multiplexing gain</a:t>
            </a:r>
            <a:endParaRPr lang="en-US" altLang="zh-CN" sz="900" b="1" kern="0" dirty="0">
              <a:solidFill>
                <a:srgbClr val="0033CC"/>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defRPr/>
            </a:pPr>
            <a:endParaRPr lang="zh-CN" altLang="en-US" sz="3600" kern="0" dirty="0">
              <a:solidFill>
                <a:srgbClr val="000000"/>
              </a:solidFill>
              <a:latin typeface="+mn-lt"/>
            </a:endParaRPr>
          </a:p>
        </p:txBody>
      </p:sp>
      <p:sp>
        <p:nvSpPr>
          <p:cNvPr id="5" name="TextBox 18"/>
          <p:cNvSpPr txBox="1">
            <a:spLocks noChangeArrowheads="1"/>
          </p:cNvSpPr>
          <p:nvPr/>
        </p:nvSpPr>
        <p:spPr bwMode="auto">
          <a:xfrm>
            <a:off x="152400" y="6291590"/>
            <a:ext cx="8841740" cy="276999"/>
          </a:xfrm>
          <a:prstGeom prst="rect">
            <a:avLst/>
          </a:prstGeom>
          <a:noFill/>
          <a:ln w="12700">
            <a:noFill/>
            <a:miter lim="800000"/>
            <a:headEnd/>
            <a:tailEnd/>
          </a:ln>
        </p:spPr>
        <p:txBody>
          <a:bodyPr wrap="square">
            <a:spAutoFit/>
          </a:bodyPr>
          <a:lstStyle/>
          <a:p>
            <a:pPr indent="-457200" algn="just"/>
            <a:r>
              <a:rPr lang="en-US" altLang="zh-CN" sz="1200" dirty="0" smtClean="0">
                <a:solidFill>
                  <a:srgbClr val="7030A0"/>
                </a:solidFill>
                <a:latin typeface="Times New Roman" pitchFamily="18" charset="0"/>
                <a:cs typeface="Times New Roman" pitchFamily="18" charset="0"/>
              </a:rPr>
              <a:t>[Ayach’14] </a:t>
            </a:r>
            <a:r>
              <a:rPr lang="en-US" altLang="zh-CN" sz="1200" dirty="0" smtClean="0">
                <a:solidFill>
                  <a:srgbClr val="000000"/>
                </a:solidFill>
                <a:latin typeface="Times New Roman" pitchFamily="18" charset="0"/>
                <a:cs typeface="Times New Roman" pitchFamily="18" charset="0"/>
              </a:rPr>
              <a:t>O. El </a:t>
            </a:r>
            <a:r>
              <a:rPr lang="en-US" altLang="zh-CN" sz="1200" dirty="0" err="1" smtClean="0">
                <a:solidFill>
                  <a:srgbClr val="000000"/>
                </a:solidFill>
                <a:latin typeface="Times New Roman" pitchFamily="18" charset="0"/>
                <a:cs typeface="Times New Roman" pitchFamily="18" charset="0"/>
              </a:rPr>
              <a:t>Ayach</a:t>
            </a:r>
            <a:r>
              <a:rPr lang="en-US" altLang="zh-CN" sz="1200" i="1" dirty="0" smtClean="0">
                <a:solidFill>
                  <a:srgbClr val="000000"/>
                </a:solidFill>
                <a:latin typeface="Times New Roman" pitchFamily="18" charset="0"/>
                <a:cs typeface="Times New Roman" pitchFamily="18" charset="0"/>
              </a:rPr>
              <a:t>, et al., </a:t>
            </a:r>
            <a:r>
              <a:rPr lang="en-US" altLang="zh-CN" sz="1200" dirty="0" smtClean="0">
                <a:solidFill>
                  <a:srgbClr val="000000"/>
                </a:solidFill>
                <a:latin typeface="Times New Roman" pitchFamily="18" charset="0"/>
                <a:cs typeface="Times New Roman" pitchFamily="18" charset="0"/>
              </a:rPr>
              <a:t>“Spatially sparse </a:t>
            </a:r>
            <a:r>
              <a:rPr lang="en-US" altLang="zh-CN" sz="1200" dirty="0" err="1" smtClean="0">
                <a:solidFill>
                  <a:srgbClr val="000000"/>
                </a:solidFill>
                <a:latin typeface="Times New Roman" pitchFamily="18" charset="0"/>
                <a:cs typeface="Times New Roman" pitchFamily="18" charset="0"/>
              </a:rPr>
              <a:t>precoding</a:t>
            </a:r>
            <a:r>
              <a:rPr lang="en-US" altLang="zh-CN" sz="1200" dirty="0" smtClean="0">
                <a:solidFill>
                  <a:srgbClr val="000000"/>
                </a:solidFill>
                <a:latin typeface="Times New Roman" pitchFamily="18" charset="0"/>
                <a:cs typeface="Times New Roman" pitchFamily="18" charset="0"/>
              </a:rPr>
              <a:t> in millimeter wave MIMO systems,” </a:t>
            </a:r>
            <a:r>
              <a:rPr lang="en-US" altLang="zh-CN" sz="1200" i="1" dirty="0" smtClean="0">
                <a:solidFill>
                  <a:srgbClr val="CC0000"/>
                </a:solidFill>
                <a:latin typeface="Times New Roman" pitchFamily="18" charset="0"/>
                <a:cs typeface="Times New Roman" pitchFamily="18" charset="0"/>
              </a:rPr>
              <a:t>IEEE Trans. Wireless </a:t>
            </a:r>
            <a:r>
              <a:rPr lang="en-US" altLang="zh-CN" sz="1200" i="1" dirty="0" err="1" smtClean="0">
                <a:solidFill>
                  <a:srgbClr val="CC0000"/>
                </a:solidFill>
                <a:latin typeface="Times New Roman" pitchFamily="18" charset="0"/>
                <a:cs typeface="Times New Roman" pitchFamily="18" charset="0"/>
              </a:rPr>
              <a:t>Commun</a:t>
            </a:r>
            <a:r>
              <a:rPr lang="en-US" altLang="zh-CN" sz="1200" b="1" i="1" dirty="0" smtClean="0">
                <a:solidFill>
                  <a:srgbClr val="CC0000"/>
                </a:solidFill>
                <a:latin typeface="Times New Roman" pitchFamily="18" charset="0"/>
                <a:cs typeface="Times New Roman" pitchFamily="18" charset="0"/>
              </a:rPr>
              <a:t>., </a:t>
            </a:r>
            <a:r>
              <a:rPr lang="en-US" altLang="zh-CN" sz="1200" dirty="0" smtClean="0">
                <a:solidFill>
                  <a:srgbClr val="000000"/>
                </a:solidFill>
                <a:latin typeface="Times New Roman" pitchFamily="18" charset="0"/>
                <a:cs typeface="Times New Roman" pitchFamily="18" charset="0"/>
              </a:rPr>
              <a:t>Sep. 2014</a:t>
            </a:r>
            <a:r>
              <a:rPr lang="en-US" altLang="zh-CN" sz="1100" dirty="0" smtClean="0">
                <a:solidFill>
                  <a:srgbClr val="000000"/>
                </a:solidFill>
              </a:rPr>
              <a:t>.</a:t>
            </a:r>
          </a:p>
        </p:txBody>
      </p:sp>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a:latin typeface="Times New Roman" pitchFamily="18" charset="0"/>
                <a:cs typeface="Times New Roman" pitchFamily="18" charset="0"/>
              </a:rPr>
              <a:t>Hybrid analog/digital </a:t>
            </a:r>
            <a:r>
              <a:rPr lang="en-US" altLang="zh-CN" kern="0" dirty="0" err="1" smtClean="0">
                <a:latin typeface="Times New Roman" pitchFamily="18" charset="0"/>
                <a:cs typeface="Times New Roman" pitchFamily="18" charset="0"/>
              </a:rPr>
              <a:t>precoding</a:t>
            </a:r>
            <a:endParaRPr lang="zh-CN" altLang="en-US" kern="0" dirty="0">
              <a:latin typeface="Times New Roman" pitchFamily="18" charset="0"/>
              <a:cs typeface="Times New Roman" pitchFamily="18" charset="0"/>
            </a:endParaRPr>
          </a:p>
        </p:txBody>
      </p:sp>
    </p:spTree>
    <p:extLst>
      <p:ext uri="{BB962C8B-B14F-4D97-AF65-F5344CB8AC3E}">
        <p14:creationId xmlns:p14="http://schemas.microsoft.com/office/powerpoint/2010/main" val="4224101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609600" y="1563832"/>
            <a:ext cx="8991600" cy="685800"/>
          </a:xfrm>
          <a:prstGeom prst="rect">
            <a:avLst/>
          </a:prstGeom>
        </p:spPr>
        <p:txBody>
          <a:bodyPr/>
          <a:lstStyle/>
          <a:p>
            <a:pPr lvl="0">
              <a:lnSpc>
                <a:spcPct val="90000"/>
              </a:lnSpc>
              <a:defRPr/>
            </a:pPr>
            <a:endParaRPr lang="zh-CN" altLang="en-US" sz="3600" b="1" kern="0" dirty="0">
              <a:solidFill>
                <a:srgbClr val="003399"/>
              </a:solidFill>
              <a:latin typeface="Times New Roman" pitchFamily="18" charset="0"/>
              <a:cs typeface="Times New Roman" pitchFamily="18" charset="0"/>
            </a:endParaRPr>
          </a:p>
        </p:txBody>
      </p:sp>
      <p:sp>
        <p:nvSpPr>
          <p:cNvPr id="3" name="Rectangle 3"/>
          <p:cNvSpPr txBox="1">
            <a:spLocks noChangeArrowheads="1"/>
          </p:cNvSpPr>
          <p:nvPr/>
        </p:nvSpPr>
        <p:spPr bwMode="auto">
          <a:xfrm>
            <a:off x="72000" y="1116000"/>
            <a:ext cx="9067800" cy="4873337"/>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Traditional architecture</a:t>
            </a:r>
            <a:r>
              <a:rPr lang="en-US" altLang="zh-CN" kern="0" baseline="30000" dirty="0" smtClean="0">
                <a:solidFill>
                  <a:srgbClr val="7030A0"/>
                </a:solidFill>
                <a:latin typeface="Times New Roman" pitchFamily="18" charset="0"/>
                <a:cs typeface="Times New Roman" pitchFamily="18" charset="0"/>
                <a:sym typeface="Wingdings" pitchFamily="2" charset="2"/>
              </a:rPr>
              <a:t>[Han’15]</a:t>
            </a:r>
            <a:endParaRPr lang="en-US" altLang="zh-CN" kern="0" baseline="30000" dirty="0">
              <a:solidFill>
                <a:srgbClr val="7030A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Each RF chain is connected with all antennas via PSs</a:t>
            </a:r>
          </a:p>
          <a:p>
            <a:pPr marL="900000" lvl="2" indent="-285750">
              <a:spcBef>
                <a:spcPct val="20000"/>
              </a:spcBef>
              <a:buClr>
                <a:srgbClr val="000000"/>
              </a:buClr>
              <a:buFont typeface="Wingdings" pitchFamily="2" charset="2"/>
              <a:buChar char="Ø"/>
              <a:defRPr/>
            </a:pPr>
            <a:r>
              <a:rPr lang="en-US" altLang="zh-CN" sz="2000" dirty="0" smtClean="0">
                <a:solidFill>
                  <a:srgbClr val="000000"/>
                </a:solidFill>
                <a:latin typeface="Times New Roman" pitchFamily="18" charset="0"/>
                <a:cs typeface="Times New Roman" pitchFamily="18" charset="0"/>
                <a:sym typeface="Wingdings" pitchFamily="2" charset="2"/>
              </a:rPr>
              <a:t>The </a:t>
            </a:r>
            <a:r>
              <a:rPr lang="en-US" altLang="zh-CN" sz="2000" dirty="0" smtClean="0">
                <a:solidFill>
                  <a:srgbClr val="0033CC"/>
                </a:solidFill>
                <a:latin typeface="Times New Roman" pitchFamily="18" charset="0"/>
                <a:cs typeface="Times New Roman" pitchFamily="18" charset="0"/>
                <a:sym typeface="Wingdings" pitchFamily="2" charset="2"/>
              </a:rPr>
              <a:t>number</a:t>
            </a:r>
            <a:r>
              <a:rPr lang="en-US" altLang="zh-CN" sz="2000" dirty="0" smtClean="0">
                <a:solidFill>
                  <a:srgbClr val="000000"/>
                </a:solidFill>
                <a:latin typeface="Times New Roman" pitchFamily="18" charset="0"/>
                <a:cs typeface="Times New Roman" pitchFamily="18" charset="0"/>
                <a:sym typeface="Wingdings" pitchFamily="2" charset="2"/>
              </a:rPr>
              <a:t> of PSs is </a:t>
            </a:r>
            <a:r>
              <a:rPr lang="en-US" altLang="zh-CN" sz="2000" dirty="0" smtClean="0">
                <a:solidFill>
                  <a:srgbClr val="C00000"/>
                </a:solidFill>
                <a:latin typeface="Times New Roman" pitchFamily="18" charset="0"/>
                <a:cs typeface="Times New Roman" pitchFamily="18" charset="0"/>
                <a:sym typeface="Wingdings" pitchFamily="2" charset="2"/>
              </a:rPr>
              <a:t>large</a:t>
            </a:r>
            <a:r>
              <a:rPr lang="en-US" altLang="zh-CN" sz="2000" dirty="0" smtClean="0">
                <a:solidFill>
                  <a:srgbClr val="000000"/>
                </a:solidFill>
                <a:latin typeface="Times New Roman" pitchFamily="18" charset="0"/>
                <a:cs typeface="Times New Roman" pitchFamily="18" charset="0"/>
                <a:sym typeface="Wingdings" pitchFamily="2" charset="2"/>
              </a:rPr>
              <a:t> (e.g.,                                  )</a:t>
            </a:r>
          </a:p>
          <a:p>
            <a:pPr marL="900000" lvl="2" indent="-285750">
              <a:spcBef>
                <a:spcPct val="20000"/>
              </a:spcBef>
              <a:buClr>
                <a:srgbClr val="000000"/>
              </a:buClr>
              <a:buFont typeface="Wingdings" pitchFamily="2" charset="2"/>
              <a:buChar char="Ø"/>
              <a:defRPr/>
            </a:pPr>
            <a:r>
              <a:rPr lang="en-US" altLang="zh-CN" sz="2000" dirty="0" smtClean="0">
                <a:solidFill>
                  <a:srgbClr val="000000"/>
                </a:solidFill>
                <a:latin typeface="Times New Roman" pitchFamily="18" charset="0"/>
                <a:cs typeface="Times New Roman" pitchFamily="18" charset="0"/>
                <a:sym typeface="Wingdings" pitchFamily="2" charset="2"/>
              </a:rPr>
              <a:t>The</a:t>
            </a:r>
            <a:r>
              <a:rPr lang="en-US" altLang="zh-CN" sz="2000" dirty="0" smtClean="0">
                <a:solidFill>
                  <a:srgbClr val="0033CC"/>
                </a:solidFill>
                <a:latin typeface="Times New Roman" pitchFamily="18" charset="0"/>
                <a:cs typeface="Times New Roman" pitchFamily="18" charset="0"/>
                <a:sym typeface="Wingdings" pitchFamily="2" charset="2"/>
              </a:rPr>
              <a:t> resolution </a:t>
            </a:r>
            <a:r>
              <a:rPr lang="en-US" altLang="zh-CN" sz="2000" dirty="0" smtClean="0">
                <a:solidFill>
                  <a:srgbClr val="000000"/>
                </a:solidFill>
                <a:latin typeface="Times New Roman" pitchFamily="18" charset="0"/>
                <a:cs typeface="Times New Roman" pitchFamily="18" charset="0"/>
                <a:sym typeface="Wingdings" pitchFamily="2" charset="2"/>
              </a:rPr>
              <a:t>of PSs is </a:t>
            </a:r>
            <a:r>
              <a:rPr lang="en-US" altLang="zh-CN" sz="2000" dirty="0" smtClean="0">
                <a:solidFill>
                  <a:srgbClr val="C00000"/>
                </a:solidFill>
                <a:latin typeface="Times New Roman" pitchFamily="18" charset="0"/>
                <a:cs typeface="Times New Roman" pitchFamily="18" charset="0"/>
                <a:sym typeface="Wingdings" pitchFamily="2" charset="2"/>
              </a:rPr>
              <a:t>high </a:t>
            </a:r>
            <a:r>
              <a:rPr lang="en-US" altLang="zh-CN" sz="2000" dirty="0" smtClean="0">
                <a:solidFill>
                  <a:srgbClr val="000000"/>
                </a:solidFill>
                <a:latin typeface="Times New Roman" pitchFamily="18" charset="0"/>
                <a:cs typeface="Times New Roman" pitchFamily="18" charset="0"/>
                <a:sym typeface="Wingdings" pitchFamily="2" charset="2"/>
              </a:rPr>
              <a:t>(e.g., 6-bit PSs)</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Energy consumption of PSs is </a:t>
            </a:r>
            <a:r>
              <a:rPr lang="en-US" altLang="zh-CN" sz="2000" kern="0" dirty="0" smtClean="0">
                <a:solidFill>
                  <a:srgbClr val="C00000"/>
                </a:solidFill>
                <a:latin typeface="Times New Roman" pitchFamily="18" charset="0"/>
                <a:cs typeface="Times New Roman" pitchFamily="18" charset="0"/>
                <a:sym typeface="Wingdings" pitchFamily="2" charset="2"/>
              </a:rPr>
              <a:t>considerable</a:t>
            </a:r>
            <a:r>
              <a:rPr lang="en-US" altLang="zh-CN" sz="2000" kern="0" dirty="0" smtClean="0">
                <a:solidFill>
                  <a:srgbClr val="000000"/>
                </a:solidFill>
                <a:latin typeface="Times New Roman" pitchFamily="18" charset="0"/>
                <a:cs typeface="Times New Roman" pitchFamily="18" charset="0"/>
                <a:sym typeface="Wingdings" pitchFamily="2" charset="2"/>
              </a:rPr>
              <a:t>, especially for high resolution</a:t>
            </a:r>
            <a:endParaRPr lang="en-US" altLang="zh-CN" sz="2000" b="1" kern="0" dirty="0" smtClean="0">
              <a:solidFill>
                <a:srgbClr val="0000FF"/>
              </a:solidFill>
              <a:latin typeface="Times New Roman" pitchFamily="18" charset="0"/>
              <a:cs typeface="Times New Roman" pitchFamily="18" charset="0"/>
              <a:sym typeface="Wingdings" pitchFamily="2" charset="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384894561"/>
              </p:ext>
            </p:extLst>
          </p:nvPr>
        </p:nvGraphicFramePr>
        <p:xfrm>
          <a:off x="4412850" y="2003832"/>
          <a:ext cx="2095500" cy="292100"/>
        </p:xfrm>
        <a:graphic>
          <a:graphicData uri="http://schemas.openxmlformats.org/presentationml/2006/ole">
            <mc:AlternateContent xmlns:mc="http://schemas.openxmlformats.org/markup-compatibility/2006">
              <mc:Choice xmlns:v="urn:schemas-microsoft-com:vml" Requires="v">
                <p:oleObj spid="_x0000_s370864" name="Equation" r:id="rId4" imgW="2095200" imgH="291960" progId="Equation.DSMT4">
                  <p:embed/>
                </p:oleObj>
              </mc:Choice>
              <mc:Fallback>
                <p:oleObj name="Equation" r:id="rId4" imgW="2095200" imgH="291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850" y="2003832"/>
                        <a:ext cx="2095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18"/>
          <p:cNvSpPr txBox="1">
            <a:spLocks noChangeArrowheads="1"/>
          </p:cNvSpPr>
          <p:nvPr/>
        </p:nvSpPr>
        <p:spPr bwMode="auto">
          <a:xfrm>
            <a:off x="393700" y="6096000"/>
            <a:ext cx="8346440" cy="461665"/>
          </a:xfrm>
          <a:prstGeom prst="rect">
            <a:avLst/>
          </a:prstGeom>
          <a:noFill/>
          <a:ln w="12700">
            <a:noFill/>
            <a:miter lim="800000"/>
            <a:headEnd/>
            <a:tailEnd/>
          </a:ln>
        </p:spPr>
        <p:txBody>
          <a:bodyPr wrap="square">
            <a:spAutoFit/>
          </a:bodyPr>
          <a:lstStyle/>
          <a:p>
            <a:r>
              <a:rPr lang="en-US" altLang="zh-CN" sz="1200" dirty="0" smtClean="0">
                <a:solidFill>
                  <a:srgbClr val="7030A0"/>
                </a:solidFill>
                <a:latin typeface="Times New Roman" pitchFamily="18" charset="0"/>
                <a:cs typeface="Times New Roman" pitchFamily="18" charset="0"/>
              </a:rPr>
              <a:t>[Han’15] </a:t>
            </a:r>
            <a:r>
              <a:rPr lang="en-US" altLang="zh-CN" sz="1200" dirty="0" smtClean="0">
                <a:solidFill>
                  <a:srgbClr val="000000"/>
                </a:solidFill>
                <a:latin typeface="Times New Roman" pitchFamily="18" charset="0"/>
                <a:cs typeface="Times New Roman" pitchFamily="18" charset="0"/>
              </a:rPr>
              <a:t>Han</a:t>
            </a:r>
            <a:r>
              <a:rPr lang="en-US" altLang="zh-CN" sz="1200" dirty="0">
                <a:solidFill>
                  <a:srgbClr val="000000"/>
                </a:solidFill>
                <a:latin typeface="Times New Roman" pitchFamily="18" charset="0"/>
                <a:cs typeface="Times New Roman" pitchFamily="18" charset="0"/>
              </a:rPr>
              <a:t>, C.-L. I, Z. Xu, and C. Rowell, “Large-scale antenna </a:t>
            </a:r>
            <a:r>
              <a:rPr lang="en-US" altLang="zh-CN" sz="1200" dirty="0" smtClean="0">
                <a:solidFill>
                  <a:srgbClr val="000000"/>
                </a:solidFill>
                <a:latin typeface="Times New Roman" pitchFamily="18" charset="0"/>
                <a:cs typeface="Times New Roman" pitchFamily="18" charset="0"/>
              </a:rPr>
              <a:t>systems with </a:t>
            </a:r>
            <a:r>
              <a:rPr lang="en-US" altLang="zh-CN" sz="1200" dirty="0">
                <a:solidFill>
                  <a:srgbClr val="000000"/>
                </a:solidFill>
                <a:latin typeface="Times New Roman" pitchFamily="18" charset="0"/>
                <a:cs typeface="Times New Roman" pitchFamily="18" charset="0"/>
              </a:rPr>
              <a:t>hybrid precoding analog and digital </a:t>
            </a:r>
            <a:r>
              <a:rPr lang="en-US" altLang="zh-CN" sz="1200" dirty="0" err="1" smtClean="0">
                <a:solidFill>
                  <a:srgbClr val="000000"/>
                </a:solidFill>
                <a:latin typeface="Times New Roman" pitchFamily="18" charset="0"/>
                <a:cs typeface="Times New Roman" pitchFamily="18" charset="0"/>
              </a:rPr>
              <a:t>beamforming</a:t>
            </a:r>
            <a:r>
              <a:rPr lang="en-US" altLang="zh-CN" sz="1200" dirty="0" smtClean="0">
                <a:solidFill>
                  <a:srgbClr val="000000"/>
                </a:solidFill>
                <a:latin typeface="Times New Roman" pitchFamily="18" charset="0"/>
                <a:cs typeface="Times New Roman" pitchFamily="18" charset="0"/>
              </a:rPr>
              <a:t> </a:t>
            </a:r>
            <a:r>
              <a:rPr lang="en-US" altLang="zh-CN" sz="1200" dirty="0">
                <a:solidFill>
                  <a:srgbClr val="000000"/>
                </a:solidFill>
                <a:latin typeface="Times New Roman" pitchFamily="18" charset="0"/>
                <a:cs typeface="Times New Roman" pitchFamily="18" charset="0"/>
              </a:rPr>
              <a:t>for </a:t>
            </a:r>
            <a:r>
              <a:rPr lang="en-US" altLang="zh-CN" sz="1200" dirty="0" smtClean="0">
                <a:solidFill>
                  <a:srgbClr val="000000"/>
                </a:solidFill>
                <a:latin typeface="Times New Roman" pitchFamily="18" charset="0"/>
                <a:cs typeface="Times New Roman" pitchFamily="18" charset="0"/>
              </a:rPr>
              <a:t>millimeter </a:t>
            </a:r>
            <a:r>
              <a:rPr lang="nl-NL" altLang="zh-CN" sz="1200" dirty="0" smtClean="0">
                <a:solidFill>
                  <a:srgbClr val="000000"/>
                </a:solidFill>
                <a:latin typeface="Times New Roman" pitchFamily="18" charset="0"/>
                <a:cs typeface="Times New Roman" pitchFamily="18" charset="0"/>
              </a:rPr>
              <a:t>wave </a:t>
            </a:r>
            <a:r>
              <a:rPr lang="nl-NL" altLang="zh-CN" sz="1200" dirty="0">
                <a:solidFill>
                  <a:srgbClr val="000000"/>
                </a:solidFill>
                <a:latin typeface="Times New Roman" pitchFamily="18" charset="0"/>
                <a:cs typeface="Times New Roman" pitchFamily="18" charset="0"/>
              </a:rPr>
              <a:t>5G,” </a:t>
            </a:r>
            <a:r>
              <a:rPr lang="nl-NL" altLang="zh-CN" sz="1200" i="1" dirty="0">
                <a:solidFill>
                  <a:srgbClr val="C00000"/>
                </a:solidFill>
                <a:latin typeface="Times New Roman" pitchFamily="18" charset="0"/>
                <a:cs typeface="Times New Roman" pitchFamily="18" charset="0"/>
              </a:rPr>
              <a:t>IEEE Commun. Mag.</a:t>
            </a:r>
            <a:r>
              <a:rPr lang="nl-NL" altLang="zh-CN" sz="1200" dirty="0">
                <a:solidFill>
                  <a:srgbClr val="000000"/>
                </a:solidFill>
                <a:latin typeface="Times New Roman" pitchFamily="18" charset="0"/>
                <a:cs typeface="Times New Roman" pitchFamily="18" charset="0"/>
              </a:rPr>
              <a:t>, vol. 53, no. 1, pp. 186–194, Jan. 2015.</a:t>
            </a:r>
            <a:endParaRPr lang="en-US" altLang="zh-CN" sz="1200" dirty="0">
              <a:solidFill>
                <a:srgbClr val="000000"/>
              </a:solidFill>
              <a:latin typeface="Times New Roman" pitchFamily="18" charset="0"/>
              <a:cs typeface="Times New Roman" pitchFamily="18" charset="0"/>
            </a:endParaRPr>
          </a:p>
        </p:txBody>
      </p:sp>
      <p:sp>
        <p:nvSpPr>
          <p:cNvPr id="9" name="Rectangle 3"/>
          <p:cNvSpPr txBox="1">
            <a:spLocks noChangeArrowheads="1"/>
          </p:cNvSpPr>
          <p:nvPr/>
        </p:nvSpPr>
        <p:spPr bwMode="auto">
          <a:xfrm>
            <a:off x="30480" y="3962401"/>
            <a:ext cx="8709660" cy="198120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Roadmap</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How to </a:t>
            </a:r>
            <a:r>
              <a:rPr lang="en-US" altLang="zh-CN" sz="2000" kern="0" dirty="0" smtClean="0">
                <a:solidFill>
                  <a:srgbClr val="C00000"/>
                </a:solidFill>
                <a:latin typeface="Times New Roman" pitchFamily="18" charset="0"/>
                <a:cs typeface="Times New Roman" pitchFamily="18" charset="0"/>
                <a:sym typeface="Wingdings" pitchFamily="2" charset="2"/>
              </a:rPr>
              <a:t>reduce</a:t>
            </a:r>
            <a:r>
              <a:rPr lang="en-US" altLang="zh-CN" sz="2000" kern="0" dirty="0" smtClean="0">
                <a:solidFill>
                  <a:srgbClr val="000000"/>
                </a:solidFill>
                <a:latin typeface="Times New Roman" pitchFamily="18" charset="0"/>
                <a:cs typeface="Times New Roman" pitchFamily="18" charset="0"/>
                <a:sym typeface="Wingdings" pitchFamily="2" charset="2"/>
              </a:rPr>
              <a:t> power consumption?</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Can we use </a:t>
            </a:r>
            <a:r>
              <a:rPr lang="en-US" altLang="zh-CN" sz="2000" kern="0" dirty="0" smtClean="0">
                <a:solidFill>
                  <a:srgbClr val="C00000"/>
                </a:solidFill>
                <a:latin typeface="Times New Roman" pitchFamily="18" charset="0"/>
                <a:cs typeface="Times New Roman" pitchFamily="18" charset="0"/>
                <a:sym typeface="Wingdings" pitchFamily="2" charset="2"/>
              </a:rPr>
              <a:t>low-resolution (1-3 bits)</a:t>
            </a:r>
            <a:r>
              <a:rPr lang="en-US" altLang="zh-CN" sz="2000" kern="0" dirty="0" smtClean="0">
                <a:solidFill>
                  <a:srgbClr val="000000"/>
                </a:solidFill>
                <a:latin typeface="Times New Roman" pitchFamily="18" charset="0"/>
                <a:cs typeface="Times New Roman" pitchFamily="18" charset="0"/>
                <a:sym typeface="Wingdings" pitchFamily="2" charset="2"/>
              </a:rPr>
              <a:t> PSs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How to design the </a:t>
            </a:r>
            <a:r>
              <a:rPr lang="en-US" altLang="zh-CN" sz="2000" kern="0" dirty="0" smtClean="0">
                <a:solidFill>
                  <a:srgbClr val="C00000"/>
                </a:solidFill>
                <a:latin typeface="Times New Roman" pitchFamily="18" charset="0"/>
                <a:cs typeface="Times New Roman" pitchFamily="18" charset="0"/>
                <a:sym typeface="Wingdings" pitchFamily="2" charset="2"/>
              </a:rPr>
              <a:t>near-optimal codebook </a:t>
            </a:r>
            <a:r>
              <a:rPr lang="en-US" altLang="zh-CN" sz="2000" kern="0" dirty="0" smtClean="0">
                <a:solidFill>
                  <a:srgbClr val="000000"/>
                </a:solidFill>
                <a:latin typeface="Times New Roman" pitchFamily="18" charset="0"/>
                <a:cs typeface="Times New Roman" pitchFamily="18" charset="0"/>
                <a:sym typeface="Wingdings" pitchFamily="2" charset="2"/>
              </a:rPr>
              <a:t>based on this new architecture ?</a:t>
            </a:r>
          </a:p>
          <a:p>
            <a:pPr marL="742950" lvl="1" indent="-285750" eaLnBrk="1" hangingPunct="1">
              <a:spcBef>
                <a:spcPct val="20000"/>
              </a:spcBef>
              <a:buClr>
                <a:srgbClr val="000000"/>
              </a:buClr>
              <a:buFontTx/>
              <a:buChar char="–"/>
              <a:defRPr/>
            </a:pPr>
            <a:endParaRPr lang="en-US" altLang="zh-CN" sz="1800" kern="0" dirty="0" smtClean="0">
              <a:solidFill>
                <a:srgbClr val="FF0000"/>
              </a:solidFill>
              <a:latin typeface="+mn-lt"/>
              <a:sym typeface="Wingdings" pitchFamily="2" charset="2"/>
            </a:endParaRPr>
          </a:p>
        </p:txBody>
      </p:sp>
      <p:sp>
        <p:nvSpPr>
          <p:cNvPr id="10" name="TextBox 1"/>
          <p:cNvSpPr txBox="1">
            <a:spLocks noChangeArrowheads="1"/>
          </p:cNvSpPr>
          <p:nvPr/>
        </p:nvSpPr>
        <p:spPr bwMode="auto">
          <a:xfrm>
            <a:off x="1676399" y="3291756"/>
            <a:ext cx="5663045"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spAutoFit/>
          </a:bodyPr>
          <a:lstStyle/>
          <a:p>
            <a:pPr algn="just"/>
            <a:r>
              <a:rPr lang="en-US" altLang="zh-CN" sz="2000" b="1" dirty="0" smtClean="0">
                <a:solidFill>
                  <a:schemeClr val="bg1"/>
                </a:solidFill>
                <a:latin typeface="Times New Roman" pitchFamily="18" charset="0"/>
                <a:cs typeface="Times New Roman" pitchFamily="18" charset="0"/>
              </a:rPr>
              <a:t>Traditional architecture is still </a:t>
            </a:r>
            <a:r>
              <a:rPr lang="en-US" altLang="zh-CN" sz="2000" b="1" dirty="0" smtClean="0">
                <a:solidFill>
                  <a:srgbClr val="FFFF00"/>
                </a:solidFill>
                <a:latin typeface="Times New Roman" pitchFamily="18" charset="0"/>
                <a:cs typeface="Times New Roman" pitchFamily="18" charset="0"/>
              </a:rPr>
              <a:t>energy-intensive !</a:t>
            </a:r>
            <a:endParaRPr lang="zh-CN" altLang="en-US" sz="2000" b="1" dirty="0">
              <a:solidFill>
                <a:srgbClr val="FFFF00"/>
              </a:solidFill>
              <a:latin typeface="Times New Roman" pitchFamily="18" charset="0"/>
              <a:cs typeface="Times New Roman" pitchFamily="18" charset="0"/>
            </a:endParaRPr>
          </a:p>
        </p:txBody>
      </p:sp>
      <p:sp>
        <p:nvSpPr>
          <p:cNvPr id="11"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a:latin typeface="Times New Roman" pitchFamily="18" charset="0"/>
                <a:cs typeface="Times New Roman" pitchFamily="18" charset="0"/>
              </a:rPr>
              <a:t>Challenge of hybrid precoding</a:t>
            </a:r>
          </a:p>
        </p:txBody>
      </p:sp>
    </p:spTree>
    <p:extLst>
      <p:ext uri="{BB962C8B-B14F-4D97-AF65-F5344CB8AC3E}">
        <p14:creationId xmlns:p14="http://schemas.microsoft.com/office/powerpoint/2010/main" val="112159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250742700"/>
              </p:ext>
            </p:extLst>
          </p:nvPr>
        </p:nvGraphicFramePr>
        <p:xfrm>
          <a:off x="4689695" y="3396653"/>
          <a:ext cx="4225925" cy="2038350"/>
        </p:xfrm>
        <a:graphic>
          <a:graphicData uri="http://schemas.openxmlformats.org/presentationml/2006/ole">
            <mc:AlternateContent xmlns:mc="http://schemas.openxmlformats.org/markup-compatibility/2006">
              <mc:Choice xmlns:v="urn:schemas-microsoft-com:vml" Requires="v">
                <p:oleObj spid="_x0000_s372064" name="Visio" r:id="rId4" imgW="2692589" imgH="1396474" progId="Visio.Drawing.11">
                  <p:embed/>
                </p:oleObj>
              </mc:Choice>
              <mc:Fallback>
                <p:oleObj name="Visio" r:id="rId4" imgW="2692589" imgH="139647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9695" y="3396653"/>
                        <a:ext cx="422592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灯片编号占位符 3"/>
          <p:cNvSpPr>
            <a:spLocks noGrp="1"/>
          </p:cNvSpPr>
          <p:nvPr>
            <p:ph type="sldNum" sz="quarter" idx="10"/>
          </p:nvPr>
        </p:nvSpPr>
        <p:spPr/>
        <p:txBody>
          <a:bodyPr/>
          <a:lstStyle/>
          <a:p>
            <a:pPr>
              <a:defRPr/>
            </a:pPr>
            <a:fld id="{120F6300-F71A-4E4A-ACDC-0879076BA03D}" type="slidenum">
              <a:rPr lang="zh-CN" altLang="en-US" smtClean="0"/>
              <a:pPr>
                <a:defRPr/>
              </a:pPr>
              <a:t>5</a:t>
            </a:fld>
            <a:endParaRPr lang="en-US" altLang="zh-CN"/>
          </a:p>
        </p:txBody>
      </p:sp>
      <p:sp>
        <p:nvSpPr>
          <p:cNvPr id="5" name="椭圆 3"/>
          <p:cNvSpPr>
            <a:spLocks noChangeArrowheads="1"/>
          </p:cNvSpPr>
          <p:nvPr/>
        </p:nvSpPr>
        <p:spPr bwMode="auto">
          <a:xfrm>
            <a:off x="7010400" y="3177012"/>
            <a:ext cx="1600200" cy="2438400"/>
          </a:xfrm>
          <a:prstGeom prst="ellipse">
            <a:avLst/>
          </a:prstGeom>
          <a:noFill/>
          <a:ln w="28575" algn="ctr">
            <a:solidFill>
              <a:srgbClr val="CC0000"/>
            </a:solidFill>
            <a:miter lim="800000"/>
            <a:headEnd/>
            <a:tailEnd/>
          </a:ln>
        </p:spPr>
        <p:txBody>
          <a:bodyPr wrap="none"/>
          <a:lstStyle/>
          <a:p>
            <a:endParaRPr lang="zh-CN" altLang="en-US"/>
          </a:p>
        </p:txBody>
      </p:sp>
      <p:sp>
        <p:nvSpPr>
          <p:cNvPr id="14" name="Rectangle 3"/>
          <p:cNvSpPr txBox="1">
            <a:spLocks noChangeArrowheads="1"/>
          </p:cNvSpPr>
          <p:nvPr/>
        </p:nvSpPr>
        <p:spPr bwMode="auto">
          <a:xfrm>
            <a:off x="72000" y="1116000"/>
            <a:ext cx="9067800" cy="2258061"/>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Structure with low-resolution PSs</a:t>
            </a:r>
            <a:endParaRPr lang="en-US" altLang="zh-CN" sz="180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Using </a:t>
            </a:r>
            <a:r>
              <a:rPr lang="en-US" altLang="zh-CN" sz="2000" kern="0" dirty="0" smtClean="0">
                <a:solidFill>
                  <a:srgbClr val="C00000"/>
                </a:solidFill>
                <a:latin typeface="Times New Roman" pitchFamily="18" charset="0"/>
                <a:cs typeface="Times New Roman" pitchFamily="18" charset="0"/>
                <a:sym typeface="Wingdings" pitchFamily="2" charset="2"/>
              </a:rPr>
              <a:t>low-resolution </a:t>
            </a:r>
            <a:r>
              <a:rPr lang="en-US" altLang="zh-CN" sz="2000" kern="0" dirty="0">
                <a:solidFill>
                  <a:srgbClr val="C00000"/>
                </a:solidFill>
                <a:latin typeface="Times New Roman" pitchFamily="18" charset="0"/>
                <a:cs typeface="Times New Roman" pitchFamily="18" charset="0"/>
                <a:sym typeface="Wingdings" pitchFamily="2" charset="2"/>
              </a:rPr>
              <a:t>PSs </a:t>
            </a:r>
            <a:r>
              <a:rPr lang="en-US" altLang="zh-CN" sz="2000" dirty="0">
                <a:solidFill>
                  <a:srgbClr val="000000"/>
                </a:solidFill>
                <a:latin typeface="Times New Roman" pitchFamily="18" charset="0"/>
                <a:cs typeface="Times New Roman" pitchFamily="18" charset="0"/>
                <a:sym typeface="Wingdings" pitchFamily="2" charset="2"/>
              </a:rPr>
              <a:t>(e.g., </a:t>
            </a:r>
            <a:r>
              <a:rPr lang="en-US" altLang="zh-CN" sz="2000" dirty="0" smtClean="0">
                <a:solidFill>
                  <a:srgbClr val="000000"/>
                </a:solidFill>
                <a:latin typeface="Times New Roman" pitchFamily="18" charset="0"/>
                <a:cs typeface="Times New Roman" pitchFamily="18" charset="0"/>
                <a:sym typeface="Wingdings" pitchFamily="2" charset="2"/>
              </a:rPr>
              <a:t>1-3-bit PSs) </a:t>
            </a:r>
            <a:r>
              <a:rPr lang="en-US" altLang="zh-CN" sz="2000" kern="0" dirty="0" smtClean="0">
                <a:solidFill>
                  <a:srgbClr val="000000"/>
                </a:solidFill>
                <a:latin typeface="Times New Roman" pitchFamily="18" charset="0"/>
                <a:cs typeface="Times New Roman" pitchFamily="18" charset="0"/>
                <a:sym typeface="Wingdings" pitchFamily="2" charset="2"/>
              </a:rPr>
              <a:t>to </a:t>
            </a:r>
            <a:r>
              <a:rPr lang="en-US" altLang="zh-CN" sz="2000" kern="0" dirty="0">
                <a:solidFill>
                  <a:srgbClr val="000000"/>
                </a:solidFill>
                <a:latin typeface="Times New Roman" pitchFamily="18" charset="0"/>
                <a:cs typeface="Times New Roman" pitchFamily="18" charset="0"/>
                <a:sym typeface="Wingdings" pitchFamily="2" charset="2"/>
              </a:rPr>
              <a:t>replace </a:t>
            </a:r>
            <a:r>
              <a:rPr lang="en-US" altLang="zh-CN" sz="2000" kern="0" dirty="0">
                <a:solidFill>
                  <a:srgbClr val="C00000"/>
                </a:solidFill>
                <a:latin typeface="Times New Roman" pitchFamily="18" charset="0"/>
                <a:cs typeface="Times New Roman" pitchFamily="18" charset="0"/>
                <a:sym typeface="Wingdings" pitchFamily="2" charset="2"/>
              </a:rPr>
              <a:t>high-resolution </a:t>
            </a:r>
            <a:r>
              <a:rPr lang="en-US" altLang="zh-CN" sz="2000" kern="0" dirty="0" smtClean="0">
                <a:solidFill>
                  <a:srgbClr val="C00000"/>
                </a:solidFill>
                <a:latin typeface="Times New Roman" pitchFamily="18" charset="0"/>
                <a:cs typeface="Times New Roman" pitchFamily="18" charset="0"/>
                <a:sym typeface="Wingdings" pitchFamily="2" charset="2"/>
              </a:rPr>
              <a:t>PSs</a:t>
            </a:r>
          </a:p>
          <a:p>
            <a:pPr marL="900000" lvl="2" indent="-285750">
              <a:spcBef>
                <a:spcPct val="20000"/>
              </a:spcBef>
              <a:buClr>
                <a:srgbClr val="000000"/>
              </a:buClr>
              <a:buFont typeface="Wingdings" pitchFamily="2" charset="2"/>
              <a:buChar char="Ø"/>
              <a:defRPr/>
            </a:pPr>
            <a:r>
              <a:rPr lang="en-US" altLang="zh-CN" sz="2000" dirty="0" smtClean="0">
                <a:solidFill>
                  <a:srgbClr val="C00000"/>
                </a:solidFill>
                <a:latin typeface="Times New Roman" pitchFamily="18" charset="0"/>
                <a:cs typeface="Times New Roman" pitchFamily="18" charset="0"/>
                <a:sym typeface="Wingdings" pitchFamily="2" charset="2"/>
              </a:rPr>
              <a:t>Fewer</a:t>
            </a:r>
            <a:r>
              <a:rPr lang="en-US" altLang="zh-CN" sz="2000" dirty="0" smtClean="0">
                <a:solidFill>
                  <a:srgbClr val="000000"/>
                </a:solidFill>
                <a:latin typeface="Times New Roman" pitchFamily="18" charset="0"/>
                <a:cs typeface="Times New Roman" pitchFamily="18" charset="0"/>
                <a:sym typeface="Wingdings" pitchFamily="2" charset="2"/>
              </a:rPr>
              <a:t> </a:t>
            </a:r>
            <a:r>
              <a:rPr lang="en-US" altLang="zh-CN" sz="2000" dirty="0">
                <a:solidFill>
                  <a:srgbClr val="000000"/>
                </a:solidFill>
                <a:latin typeface="Times New Roman" pitchFamily="18" charset="0"/>
                <a:cs typeface="Times New Roman" pitchFamily="18" charset="0"/>
                <a:sym typeface="Wingdings" pitchFamily="2" charset="2"/>
              </a:rPr>
              <a:t>design freedom </a:t>
            </a:r>
            <a:r>
              <a:rPr lang="en-US" altLang="zh-CN" sz="2000" kern="0" dirty="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C00000"/>
                </a:solidFill>
                <a:latin typeface="Times New Roman" pitchFamily="18" charset="0"/>
                <a:cs typeface="Times New Roman" pitchFamily="18" charset="0"/>
                <a:sym typeface="Wingdings" pitchFamily="2" charset="2"/>
              </a:rPr>
              <a:t>acceptable</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a:solidFill>
                  <a:srgbClr val="000000"/>
                </a:solidFill>
                <a:latin typeface="Times New Roman" pitchFamily="18" charset="0"/>
                <a:cs typeface="Times New Roman" pitchFamily="18" charset="0"/>
                <a:sym typeface="Wingdings" pitchFamily="2" charset="2"/>
              </a:rPr>
              <a:t>sum-rate performance</a:t>
            </a:r>
            <a:r>
              <a:rPr lang="en-US" altLang="zh-CN" sz="2000" dirty="0">
                <a:solidFill>
                  <a:srgbClr val="000000"/>
                </a:solidFill>
                <a:latin typeface="Times New Roman" pitchFamily="18" charset="0"/>
                <a:cs typeface="Times New Roman" pitchFamily="18" charset="0"/>
                <a:sym typeface="Wingdings" pitchFamily="2" charset="2"/>
              </a:rPr>
              <a:t> </a:t>
            </a:r>
          </a:p>
          <a:p>
            <a:pPr marL="900000" lvl="2"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Energy </a:t>
            </a:r>
            <a:r>
              <a:rPr lang="en-US" altLang="zh-CN" sz="2000" kern="0" dirty="0">
                <a:solidFill>
                  <a:srgbClr val="000000"/>
                </a:solidFill>
                <a:latin typeface="Times New Roman" pitchFamily="18" charset="0"/>
                <a:cs typeface="Times New Roman" pitchFamily="18" charset="0"/>
                <a:sym typeface="Wingdings" pitchFamily="2" charset="2"/>
              </a:rPr>
              <a:t>consumption of </a:t>
            </a:r>
            <a:r>
              <a:rPr lang="en-US" altLang="zh-CN" sz="2000" kern="0" dirty="0" smtClean="0">
                <a:solidFill>
                  <a:srgbClr val="000000"/>
                </a:solidFill>
                <a:latin typeface="Times New Roman" pitchFamily="18" charset="0"/>
                <a:cs typeface="Times New Roman" pitchFamily="18" charset="0"/>
                <a:sym typeface="Wingdings" pitchFamily="2" charset="2"/>
              </a:rPr>
              <a:t>PSs </a:t>
            </a:r>
            <a:r>
              <a:rPr lang="en-US" altLang="zh-CN" sz="2000" kern="0" dirty="0">
                <a:solidFill>
                  <a:srgbClr val="000000"/>
                </a:solidFill>
                <a:latin typeface="Times New Roman" pitchFamily="18" charset="0"/>
                <a:cs typeface="Times New Roman" pitchFamily="18" charset="0"/>
                <a:sym typeface="Wingdings" pitchFamily="2" charset="2"/>
              </a:rPr>
              <a:t>is</a:t>
            </a:r>
            <a:r>
              <a:rPr lang="en-US" altLang="zh-CN" sz="2000" kern="0" dirty="0">
                <a:solidFill>
                  <a:srgbClr val="0033CC"/>
                </a:solidFill>
                <a:latin typeface="Times New Roman" pitchFamily="18" charset="0"/>
                <a:cs typeface="Times New Roman" pitchFamily="18" charset="0"/>
                <a:sym typeface="Wingdings" pitchFamily="2" charset="2"/>
              </a:rPr>
              <a:t> </a:t>
            </a:r>
            <a:r>
              <a:rPr lang="en-US" altLang="zh-CN" sz="2000" kern="0" dirty="0" smtClean="0">
                <a:solidFill>
                  <a:srgbClr val="0033CC"/>
                </a:solidFill>
                <a:latin typeface="Times New Roman" pitchFamily="18" charset="0"/>
                <a:cs typeface="Times New Roman" pitchFamily="18" charset="0"/>
                <a:sym typeface="Wingdings" pitchFamily="2" charset="2"/>
              </a:rPr>
              <a:t>small </a:t>
            </a:r>
            <a:r>
              <a:rPr lang="en-US" altLang="zh-CN" sz="2000" kern="0" dirty="0" smtClean="0">
                <a:solidFill>
                  <a:srgbClr val="000000"/>
                </a:solidFill>
                <a:latin typeface="Times New Roman" pitchFamily="18" charset="0"/>
                <a:cs typeface="Times New Roman" pitchFamily="18" charset="0"/>
                <a:sym typeface="Wingdings" pitchFamily="2" charset="2"/>
              </a:rPr>
              <a:t>for low resolution</a:t>
            </a:r>
          </a:p>
          <a:p>
            <a:pPr marL="900000" lvl="2" indent="-285750">
              <a:spcBef>
                <a:spcPct val="20000"/>
              </a:spcBef>
              <a:buClr>
                <a:srgbClr val="000000"/>
              </a:buClr>
              <a:buFont typeface="Wingdings" pitchFamily="2" charset="2"/>
              <a:buChar char="Ø"/>
              <a:defRPr/>
            </a:pPr>
            <a:r>
              <a:rPr lang="en-US" altLang="zh-CN" sz="2000" kern="0" dirty="0" smtClean="0">
                <a:solidFill>
                  <a:srgbClr val="000000"/>
                </a:solidFill>
                <a:latin typeface="Times New Roman" pitchFamily="18" charset="0"/>
                <a:cs typeface="Times New Roman" pitchFamily="18" charset="0"/>
                <a:sym typeface="Wingdings" pitchFamily="2" charset="2"/>
              </a:rPr>
              <a:t>Low-resolution </a:t>
            </a:r>
            <a:r>
              <a:rPr lang="en-US" altLang="zh-CN" sz="2000" kern="0" dirty="0">
                <a:solidFill>
                  <a:srgbClr val="000000"/>
                </a:solidFill>
                <a:latin typeface="Times New Roman" pitchFamily="18" charset="0"/>
                <a:cs typeface="Times New Roman" pitchFamily="18" charset="0"/>
                <a:sym typeface="Wingdings" pitchFamily="2" charset="2"/>
              </a:rPr>
              <a:t>PSs can be realized with </a:t>
            </a:r>
            <a:r>
              <a:rPr lang="en-US" altLang="zh-CN" sz="2000" kern="0" dirty="0">
                <a:solidFill>
                  <a:srgbClr val="0033CC"/>
                </a:solidFill>
                <a:latin typeface="Times New Roman" pitchFamily="18" charset="0"/>
                <a:cs typeface="Times New Roman" pitchFamily="18" charset="0"/>
                <a:sym typeface="Wingdings" pitchFamily="2" charset="2"/>
              </a:rPr>
              <a:t>lower price</a:t>
            </a:r>
            <a:endParaRPr lang="en-US" altLang="zh-CN" sz="2000" b="1" kern="0" dirty="0">
              <a:solidFill>
                <a:srgbClr val="0033CC"/>
              </a:solidFill>
              <a:latin typeface="Times New Roman" pitchFamily="18" charset="0"/>
              <a:cs typeface="Times New Roman" pitchFamily="18" charset="0"/>
              <a:sym typeface="Wingdings" pitchFamily="2" charset="2"/>
            </a:endParaRPr>
          </a:p>
          <a:p>
            <a:pPr marL="900000" lvl="2" indent="-285750">
              <a:spcBef>
                <a:spcPct val="20000"/>
              </a:spcBef>
              <a:buClr>
                <a:srgbClr val="000000"/>
              </a:buClr>
              <a:buFont typeface="Wingdings" pitchFamily="2" charset="2"/>
              <a:buChar char="Ø"/>
              <a:defRPr/>
            </a:pPr>
            <a:endParaRPr lang="en-US" altLang="zh-CN" sz="2000"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endParaRPr lang="en-US" altLang="zh-CN" sz="1800" b="1" kern="0" dirty="0">
              <a:solidFill>
                <a:srgbClr val="0000FF"/>
              </a:solidFill>
              <a:latin typeface="Arial"/>
              <a:sym typeface="Wingdings" pitchFamily="2" charset="2"/>
            </a:endParaRPr>
          </a:p>
          <a:p>
            <a:pPr marL="900000" lvl="2" indent="-285750">
              <a:spcBef>
                <a:spcPct val="20000"/>
              </a:spcBef>
              <a:buClr>
                <a:srgbClr val="000000"/>
              </a:buClr>
              <a:buFont typeface="Wingdings" pitchFamily="2" charset="2"/>
              <a:buChar char="Ø"/>
              <a:defRPr/>
            </a:pPr>
            <a:endParaRPr lang="en-US" altLang="zh-CN" sz="1800" dirty="0">
              <a:solidFill>
                <a:srgbClr val="000000"/>
              </a:solidFill>
              <a:sym typeface="Wingdings" pitchFamily="2" charset="2"/>
            </a:endParaRPr>
          </a:p>
        </p:txBody>
      </p:sp>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kern="0" dirty="0" smtClean="0">
                <a:latin typeface="Times New Roman" pitchFamily="18" charset="0"/>
                <a:cs typeface="Times New Roman" pitchFamily="18" charset="0"/>
              </a:rPr>
              <a:t>Low-resolution hybrid </a:t>
            </a:r>
            <a:r>
              <a:rPr lang="en-US" altLang="zh-CN" kern="0" dirty="0" err="1" smtClean="0">
                <a:latin typeface="Times New Roman" pitchFamily="18" charset="0"/>
                <a:cs typeface="Times New Roman" pitchFamily="18" charset="0"/>
              </a:rPr>
              <a:t>precoding</a:t>
            </a:r>
            <a:r>
              <a:rPr lang="en-US" altLang="zh-CN" kern="0" dirty="0" smtClean="0">
                <a:latin typeface="Times New Roman" pitchFamily="18" charset="0"/>
                <a:cs typeface="Times New Roman" pitchFamily="18" charset="0"/>
              </a:rPr>
              <a:t> </a:t>
            </a:r>
            <a:endParaRPr lang="en-US" altLang="zh-CN" kern="0" dirty="0">
              <a:latin typeface="Times New Roman" pitchFamily="18" charset="0"/>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316216222"/>
              </p:ext>
            </p:extLst>
          </p:nvPr>
        </p:nvGraphicFramePr>
        <p:xfrm>
          <a:off x="304800" y="3192856"/>
          <a:ext cx="4114800" cy="2395538"/>
        </p:xfrm>
        <a:graphic>
          <a:graphicData uri="http://schemas.openxmlformats.org/presentationml/2006/ole">
            <mc:AlternateContent xmlns:mc="http://schemas.openxmlformats.org/markup-compatibility/2006">
              <mc:Choice xmlns:v="urn:schemas-microsoft-com:vml" Requires="v">
                <p:oleObj spid="_x0000_s372065" name="Visio" r:id="rId6" imgW="2620506" imgH="1641384" progId="Visio.Drawing.11">
                  <p:embed/>
                </p:oleObj>
              </mc:Choice>
              <mc:Fallback>
                <p:oleObj name="Visio" r:id="rId6" imgW="2620506" imgH="1641384"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192856"/>
                        <a:ext cx="41148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椭圆 3"/>
          <p:cNvSpPr>
            <a:spLocks noChangeArrowheads="1"/>
          </p:cNvSpPr>
          <p:nvPr/>
        </p:nvSpPr>
        <p:spPr bwMode="auto">
          <a:xfrm>
            <a:off x="2971800" y="3124200"/>
            <a:ext cx="914400" cy="2514600"/>
          </a:xfrm>
          <a:prstGeom prst="ellipse">
            <a:avLst/>
          </a:prstGeom>
          <a:noFill/>
          <a:ln w="28575" algn="ctr">
            <a:solidFill>
              <a:srgbClr val="CC0000"/>
            </a:solidFill>
            <a:miter lim="800000"/>
            <a:headEnd/>
            <a:tailEnd/>
          </a:ln>
        </p:spPr>
        <p:txBody>
          <a:bodyPr wrap="none"/>
          <a:lstStyle/>
          <a:p>
            <a:endParaRPr lang="zh-CN" altLang="en-US"/>
          </a:p>
        </p:txBody>
      </p:sp>
      <p:cxnSp>
        <p:nvCxnSpPr>
          <p:cNvPr id="9" name="直接箭头连接符 8"/>
          <p:cNvCxnSpPr/>
          <p:nvPr/>
        </p:nvCxnSpPr>
        <p:spPr bwMode="auto">
          <a:xfrm>
            <a:off x="4495800" y="4390625"/>
            <a:ext cx="381000" cy="3476"/>
          </a:xfrm>
          <a:prstGeom prst="straightConnector1">
            <a:avLst/>
          </a:prstGeom>
          <a:solidFill>
            <a:schemeClr val="accent1"/>
          </a:solidFill>
          <a:ln w="57150" cap="flat" cmpd="sng" algn="ctr">
            <a:solidFill>
              <a:schemeClr val="accent1">
                <a:lumMod val="75000"/>
              </a:schemeClr>
            </a:solidFill>
            <a:prstDash val="solid"/>
            <a:miter lim="800000"/>
            <a:headEnd type="none" w="med" len="med"/>
            <a:tailEnd type="triangle" w="med" len="med"/>
          </a:ln>
          <a:effectLst/>
        </p:spPr>
      </p:cxnSp>
      <p:sp>
        <p:nvSpPr>
          <p:cNvPr id="10" name="TextBox 1"/>
          <p:cNvSpPr txBox="1">
            <a:spLocks noChangeArrowheads="1"/>
          </p:cNvSpPr>
          <p:nvPr/>
        </p:nvSpPr>
        <p:spPr bwMode="auto">
          <a:xfrm>
            <a:off x="1823948" y="5692061"/>
            <a:ext cx="5563903" cy="707886"/>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nchor="ctr">
            <a:spAutoFit/>
          </a:bodyPr>
          <a:lstStyle/>
          <a:p>
            <a:pPr algn="ctr"/>
            <a:r>
              <a:rPr lang="en-US" altLang="zh-CN" sz="2000" b="1" dirty="0" smtClean="0">
                <a:solidFill>
                  <a:schemeClr val="bg1"/>
                </a:solidFill>
                <a:latin typeface="Times New Roman" pitchFamily="18" charset="0"/>
                <a:cs typeface="Times New Roman" pitchFamily="18" charset="0"/>
              </a:rPr>
              <a:t>Codebook suitable for</a:t>
            </a:r>
            <a:r>
              <a:rPr lang="en-US" altLang="zh-CN" sz="2000" b="1" dirty="0" smtClean="0">
                <a:solidFill>
                  <a:srgbClr val="FFFF00"/>
                </a:solidFill>
                <a:latin typeface="Times New Roman" pitchFamily="18" charset="0"/>
                <a:cs typeface="Times New Roman" pitchFamily="18" charset="0"/>
              </a:rPr>
              <a:t> low-resolution hybrid </a:t>
            </a:r>
            <a:r>
              <a:rPr lang="en-US" altLang="zh-CN" sz="2000" b="1" dirty="0" err="1" smtClean="0">
                <a:solidFill>
                  <a:srgbClr val="FFFF00"/>
                </a:solidFill>
                <a:latin typeface="Times New Roman" pitchFamily="18" charset="0"/>
                <a:cs typeface="Times New Roman" pitchFamily="18" charset="0"/>
              </a:rPr>
              <a:t>precoding</a:t>
            </a:r>
            <a:r>
              <a:rPr lang="en-US" altLang="zh-CN" sz="2000" b="1" dirty="0" smtClean="0">
                <a:solidFill>
                  <a:schemeClr val="bg1"/>
                </a:solidFill>
                <a:latin typeface="Times New Roman" pitchFamily="18" charset="0"/>
                <a:cs typeface="Times New Roman" pitchFamily="18" charset="0"/>
              </a:rPr>
              <a:t> has not been investigated</a:t>
            </a:r>
            <a:endParaRPr lang="zh-CN" alt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7854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6"/>
          <p:cNvSpPr>
            <a:spLocks noChangeArrowheads="1"/>
          </p:cNvSpPr>
          <p:nvPr/>
        </p:nvSpPr>
        <p:spPr bwMode="gray">
          <a:xfrm>
            <a:off x="854265" y="2500884"/>
            <a:ext cx="4555935"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0" name="Rectangle 2"/>
          <p:cNvSpPr>
            <a:spLocks noGrp="1" noChangeArrowheads="1"/>
          </p:cNvSpPr>
          <p:nvPr>
            <p:ph type="title"/>
          </p:nvPr>
        </p:nvSpPr>
        <p:spPr>
          <a:xfrm>
            <a:off x="144000" y="228600"/>
            <a:ext cx="8763000" cy="685800"/>
          </a:xfrm>
        </p:spPr>
        <p:txBody>
          <a:bodyPr/>
          <a:lstStyle/>
          <a:p>
            <a:pPr>
              <a:defRPr/>
            </a:pPr>
            <a:r>
              <a:rPr lang="en-US" altLang="zh-CN" dirty="0">
                <a:latin typeface="Times New Roman" panose="02020603050405020304" pitchFamily="18" charset="0"/>
                <a:ea typeface="宋体" charset="-122"/>
                <a:cs typeface="Times New Roman" panose="02020603050405020304" pitchFamily="18" charset="0"/>
              </a:rPr>
              <a:t>Contents</a:t>
            </a:r>
          </a:p>
        </p:txBody>
      </p:sp>
      <p:sp>
        <p:nvSpPr>
          <p:cNvPr id="5123" name="AutoShape 6"/>
          <p:cNvSpPr>
            <a:spLocks noChangeArrowheads="1"/>
          </p:cNvSpPr>
          <p:nvPr/>
        </p:nvSpPr>
        <p:spPr bwMode="gray">
          <a:xfrm>
            <a:off x="836613" y="1522159"/>
            <a:ext cx="4573587"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24" name="AutoShape 7"/>
          <p:cNvSpPr>
            <a:spLocks noChangeArrowheads="1"/>
          </p:cNvSpPr>
          <p:nvPr/>
        </p:nvSpPr>
        <p:spPr bwMode="gray">
          <a:xfrm>
            <a:off x="406400" y="1397000"/>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3" name="Text Box 8"/>
          <p:cNvSpPr txBox="1">
            <a:spLocks noChangeArrowheads="1"/>
          </p:cNvSpPr>
          <p:nvPr/>
        </p:nvSpPr>
        <p:spPr bwMode="gray">
          <a:xfrm>
            <a:off x="1207008" y="1510792"/>
            <a:ext cx="3276600" cy="461665"/>
          </a:xfrm>
          <a:prstGeom prst="rect">
            <a:avLst/>
          </a:prstGeom>
          <a:noFill/>
          <a:ln w="9525" algn="ctr">
            <a:noFill/>
            <a:miter lim="800000"/>
            <a:headEnd/>
            <a:tailEnd/>
          </a:ln>
        </p:spPr>
        <p:txBody>
          <a:bodyPr>
            <a:spAutoFit/>
          </a:bodyPr>
          <a:lstStyle/>
          <a:p>
            <a:pPr eaLnBrk="1" hangingPunct="1"/>
            <a:r>
              <a:rPr lang="en-US" altLang="zh-CN" b="1" dirty="0">
                <a:latin typeface="Times New Roman" pitchFamily="18" charset="0"/>
              </a:rPr>
              <a:t>Technical background</a:t>
            </a:r>
            <a:endParaRPr lang="zh-CN" altLang="zh-CN" b="1" dirty="0">
              <a:latin typeface="Times New Roman" pitchFamily="18" charset="0"/>
            </a:endParaRPr>
          </a:p>
        </p:txBody>
      </p:sp>
      <p:sp>
        <p:nvSpPr>
          <p:cNvPr id="27654" name="Text Box 9"/>
          <p:cNvSpPr txBox="1">
            <a:spLocks noChangeArrowheads="1"/>
          </p:cNvSpPr>
          <p:nvPr/>
        </p:nvSpPr>
        <p:spPr bwMode="gray">
          <a:xfrm>
            <a:off x="620713" y="1495425"/>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1</a:t>
            </a:r>
            <a:endParaRPr lang="zh-CN" altLang="zh-CN"/>
          </a:p>
        </p:txBody>
      </p:sp>
      <p:sp>
        <p:nvSpPr>
          <p:cNvPr id="5128" name="AutoShape 7"/>
          <p:cNvSpPr>
            <a:spLocks noChangeArrowheads="1"/>
          </p:cNvSpPr>
          <p:nvPr/>
        </p:nvSpPr>
        <p:spPr bwMode="gray">
          <a:xfrm>
            <a:off x="419100" y="236982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57" name="Text Box 8"/>
          <p:cNvSpPr txBox="1">
            <a:spLocks noChangeArrowheads="1"/>
          </p:cNvSpPr>
          <p:nvPr/>
        </p:nvSpPr>
        <p:spPr bwMode="gray">
          <a:xfrm>
            <a:off x="1214371" y="2481761"/>
            <a:ext cx="5415029" cy="461665"/>
          </a:xfrm>
          <a:prstGeom prst="rect">
            <a:avLst/>
          </a:prstGeom>
          <a:noFill/>
          <a:ln w="9525" algn="ctr">
            <a:noFill/>
            <a:miter lim="800000"/>
            <a:headEnd/>
            <a:tailEnd/>
          </a:ln>
        </p:spPr>
        <p:txBody>
          <a:bodyPr wrap="square">
            <a:spAutoFit/>
          </a:bodyPr>
          <a:lstStyle/>
          <a:p>
            <a:pPr eaLnBrk="1" hangingPunct="1"/>
            <a:r>
              <a:rPr lang="en-US" altLang="zh-CN" b="1" dirty="0" smtClean="0">
                <a:solidFill>
                  <a:srgbClr val="CC0000"/>
                </a:solidFill>
                <a:latin typeface="Times New Roman" pitchFamily="18" charset="0"/>
              </a:rPr>
              <a:t>Angle-based codebook </a:t>
            </a:r>
            <a:endParaRPr lang="en-US" altLang="zh-CN" b="1" dirty="0">
              <a:solidFill>
                <a:srgbClr val="CC0000"/>
              </a:solidFill>
              <a:latin typeface="Times New Roman" pitchFamily="18" charset="0"/>
            </a:endParaRPr>
          </a:p>
        </p:txBody>
      </p:sp>
      <p:sp>
        <p:nvSpPr>
          <p:cNvPr id="27658" name="Text Box 9"/>
          <p:cNvSpPr txBox="1">
            <a:spLocks noChangeArrowheads="1"/>
          </p:cNvSpPr>
          <p:nvPr/>
        </p:nvSpPr>
        <p:spPr bwMode="gray">
          <a:xfrm>
            <a:off x="633412" y="246824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2</a:t>
            </a:r>
            <a:endParaRPr lang="zh-CN" altLang="zh-CN"/>
          </a:p>
        </p:txBody>
      </p:sp>
      <p:sp>
        <p:nvSpPr>
          <p:cNvPr id="5131" name="AutoShape 6"/>
          <p:cNvSpPr>
            <a:spLocks noChangeArrowheads="1"/>
          </p:cNvSpPr>
          <p:nvPr/>
        </p:nvSpPr>
        <p:spPr bwMode="gray">
          <a:xfrm>
            <a:off x="806196" y="3471028"/>
            <a:ext cx="4604004"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2" name="AutoShape 7"/>
          <p:cNvSpPr>
            <a:spLocks noChangeArrowheads="1"/>
          </p:cNvSpPr>
          <p:nvPr/>
        </p:nvSpPr>
        <p:spPr bwMode="gray">
          <a:xfrm>
            <a:off x="381000" y="3351965"/>
            <a:ext cx="773113"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1" name="Text Box 8"/>
          <p:cNvSpPr txBox="1">
            <a:spLocks noChangeArrowheads="1"/>
          </p:cNvSpPr>
          <p:nvPr/>
        </p:nvSpPr>
        <p:spPr bwMode="gray">
          <a:xfrm>
            <a:off x="1200912" y="3467388"/>
            <a:ext cx="4437888" cy="461665"/>
          </a:xfrm>
          <a:prstGeom prst="rect">
            <a:avLst/>
          </a:prstGeom>
          <a:noFill/>
          <a:ln w="9525" algn="ctr">
            <a:noFill/>
            <a:miter lim="800000"/>
            <a:headEnd/>
            <a:tailEnd/>
          </a:ln>
        </p:spPr>
        <p:txBody>
          <a:bodyPr wrap="square">
            <a:spAutoFit/>
          </a:bodyPr>
          <a:lstStyle/>
          <a:p>
            <a:pPr eaLnBrk="1" hangingPunct="1"/>
            <a:r>
              <a:rPr lang="en-US" altLang="zh-CN" b="1" dirty="0">
                <a:latin typeface="Times New Roman" pitchFamily="18" charset="0"/>
                <a:cs typeface="Times New Roman" pitchFamily="18" charset="0"/>
              </a:rPr>
              <a:t>Performance</a:t>
            </a:r>
            <a:r>
              <a:rPr lang="en-US" altLang="zh-CN" b="1" dirty="0">
                <a:solidFill>
                  <a:srgbClr val="C00000"/>
                </a:solidFill>
                <a:latin typeface="Times New Roman" pitchFamily="18" charset="0"/>
                <a:cs typeface="Times New Roman" pitchFamily="18" charset="0"/>
              </a:rPr>
              <a:t> </a:t>
            </a:r>
            <a:r>
              <a:rPr lang="en-US" altLang="zh-CN" b="1" dirty="0" smtClean="0">
                <a:latin typeface="Times New Roman" pitchFamily="18" charset="0"/>
                <a:cs typeface="Times New Roman" pitchFamily="18" charset="0"/>
              </a:rPr>
              <a:t>analysis</a:t>
            </a:r>
            <a:endParaRPr lang="zh-CN" altLang="zh-CN" b="1" dirty="0">
              <a:latin typeface="Times New Roman" pitchFamily="18" charset="0"/>
              <a:cs typeface="Times New Roman" pitchFamily="18" charset="0"/>
            </a:endParaRPr>
          </a:p>
        </p:txBody>
      </p:sp>
      <p:sp>
        <p:nvSpPr>
          <p:cNvPr id="27662" name="Text Box 9"/>
          <p:cNvSpPr txBox="1">
            <a:spLocks noChangeArrowheads="1"/>
          </p:cNvSpPr>
          <p:nvPr/>
        </p:nvSpPr>
        <p:spPr bwMode="gray">
          <a:xfrm>
            <a:off x="595313" y="3450390"/>
            <a:ext cx="354012"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3</a:t>
            </a:r>
            <a:endParaRPr lang="zh-CN" altLang="zh-CN"/>
          </a:p>
        </p:txBody>
      </p:sp>
      <p:sp>
        <p:nvSpPr>
          <p:cNvPr id="5135" name="AutoShape 6"/>
          <p:cNvSpPr>
            <a:spLocks noChangeArrowheads="1"/>
          </p:cNvSpPr>
          <p:nvPr/>
        </p:nvSpPr>
        <p:spPr bwMode="gray">
          <a:xfrm>
            <a:off x="795020" y="4485613"/>
            <a:ext cx="461518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36" name="AutoShape 7"/>
          <p:cNvSpPr>
            <a:spLocks noChangeArrowheads="1"/>
          </p:cNvSpPr>
          <p:nvPr/>
        </p:nvSpPr>
        <p:spPr bwMode="gray">
          <a:xfrm>
            <a:off x="382588" y="43665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65" name="Text Box 8"/>
          <p:cNvSpPr txBox="1">
            <a:spLocks noChangeArrowheads="1"/>
          </p:cNvSpPr>
          <p:nvPr/>
        </p:nvSpPr>
        <p:spPr bwMode="gray">
          <a:xfrm>
            <a:off x="1208532" y="4487242"/>
            <a:ext cx="5725668"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Simulation results</a:t>
            </a:r>
            <a:endParaRPr lang="en-US" altLang="zh-CN" b="1" dirty="0">
              <a:latin typeface="Times New Roman" pitchFamily="18" charset="0"/>
            </a:endParaRPr>
          </a:p>
        </p:txBody>
      </p:sp>
      <p:sp>
        <p:nvSpPr>
          <p:cNvPr id="27666" name="Text Box 9"/>
          <p:cNvSpPr txBox="1">
            <a:spLocks noChangeArrowheads="1"/>
          </p:cNvSpPr>
          <p:nvPr/>
        </p:nvSpPr>
        <p:spPr bwMode="gray">
          <a:xfrm>
            <a:off x="596900" y="44649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4</a:t>
            </a:r>
            <a:endParaRPr lang="zh-CN" altLang="zh-CN"/>
          </a:p>
        </p:txBody>
      </p:sp>
      <p:sp>
        <p:nvSpPr>
          <p:cNvPr id="5139" name="AutoShape 6"/>
          <p:cNvSpPr>
            <a:spLocks noChangeArrowheads="1"/>
          </p:cNvSpPr>
          <p:nvPr/>
        </p:nvSpPr>
        <p:spPr bwMode="gray">
          <a:xfrm>
            <a:off x="802640" y="5522513"/>
            <a:ext cx="4607560" cy="457200"/>
          </a:xfrm>
          <a:prstGeom prst="roundRect">
            <a:avLst>
              <a:gd name="adj" fmla="val 16667"/>
            </a:avLst>
          </a:prstGeom>
          <a:solidFill>
            <a:schemeClr val="tx1">
              <a:lumMod val="20000"/>
              <a:lumOff val="80000"/>
            </a:schemeClr>
          </a:solidFill>
          <a:ln w="31750" algn="ctr">
            <a:noFill/>
            <a:round/>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5140" name="AutoShape 7"/>
          <p:cNvSpPr>
            <a:spLocks noChangeArrowheads="1"/>
          </p:cNvSpPr>
          <p:nvPr/>
        </p:nvSpPr>
        <p:spPr bwMode="gray">
          <a:xfrm>
            <a:off x="390208" y="5403450"/>
            <a:ext cx="773112" cy="685800"/>
          </a:xfrm>
          <a:prstGeom prst="diamond">
            <a:avLst/>
          </a:prstGeom>
          <a:solidFill>
            <a:schemeClr val="bg2">
              <a:lumMod val="40000"/>
              <a:lumOff val="60000"/>
            </a:schemeClr>
          </a:solidFill>
          <a:ln w="31750" algn="ctr">
            <a:solidFill>
              <a:schemeClr val="bg1"/>
            </a:solidFill>
            <a:miter lim="800000"/>
            <a:headEnd/>
            <a:tailEnd/>
          </a:ln>
        </p:spPr>
        <p:txBody>
          <a:bodyPr wrap="none" anchor="ctr"/>
          <a:lstStyle/>
          <a:p>
            <a:pPr algn="ctr" eaLnBrk="1" hangingPunct="1">
              <a:defRPr/>
            </a:pPr>
            <a:endParaRPr lang="zh-CN" altLang="zh-CN">
              <a:latin typeface="Arial" pitchFamily="34" charset="0"/>
              <a:ea typeface="宋体" pitchFamily="2" charset="-122"/>
            </a:endParaRPr>
          </a:p>
        </p:txBody>
      </p:sp>
      <p:sp>
        <p:nvSpPr>
          <p:cNvPr id="27670" name="Text Box 9"/>
          <p:cNvSpPr txBox="1">
            <a:spLocks noChangeArrowheads="1"/>
          </p:cNvSpPr>
          <p:nvPr/>
        </p:nvSpPr>
        <p:spPr bwMode="gray">
          <a:xfrm>
            <a:off x="604520" y="5501875"/>
            <a:ext cx="354013" cy="457200"/>
          </a:xfrm>
          <a:prstGeom prst="rect">
            <a:avLst/>
          </a:prstGeom>
          <a:noFill/>
          <a:ln w="31750" algn="ctr">
            <a:noFill/>
            <a:miter lim="800000"/>
            <a:headEnd/>
            <a:tailEnd/>
          </a:ln>
        </p:spPr>
        <p:txBody>
          <a:bodyPr wrap="none">
            <a:spAutoFit/>
          </a:bodyPr>
          <a:lstStyle/>
          <a:p>
            <a:pPr algn="ctr" eaLnBrk="1" hangingPunct="1"/>
            <a:r>
              <a:rPr lang="en-US" altLang="zh-CN" b="1">
                <a:solidFill>
                  <a:srgbClr val="B0DD7F"/>
                </a:solidFill>
              </a:rPr>
              <a:t>5</a:t>
            </a:r>
            <a:endParaRPr lang="zh-CN" altLang="zh-CN"/>
          </a:p>
        </p:txBody>
      </p:sp>
      <p:sp>
        <p:nvSpPr>
          <p:cNvPr id="23" name="灯片编号占位符 22"/>
          <p:cNvSpPr>
            <a:spLocks noGrp="1"/>
          </p:cNvSpPr>
          <p:nvPr>
            <p:ph type="sldNum" sz="quarter" idx="10"/>
          </p:nvPr>
        </p:nvSpPr>
        <p:spPr/>
        <p:txBody>
          <a:bodyPr/>
          <a:lstStyle/>
          <a:p>
            <a:pPr>
              <a:defRPr/>
            </a:pPr>
            <a:fld id="{120F6300-F71A-4E4A-ACDC-0879076BA03D}" type="slidenum">
              <a:rPr lang="zh-CN" altLang="en-US" smtClean="0"/>
              <a:pPr>
                <a:defRPr/>
              </a:pPr>
              <a:t>6</a:t>
            </a:fld>
            <a:endParaRPr lang="en-US" altLang="zh-CN"/>
          </a:p>
        </p:txBody>
      </p:sp>
      <p:sp>
        <p:nvSpPr>
          <p:cNvPr id="24" name="Text Box 8"/>
          <p:cNvSpPr txBox="1">
            <a:spLocks noChangeArrowheads="1"/>
          </p:cNvSpPr>
          <p:nvPr/>
        </p:nvSpPr>
        <p:spPr bwMode="gray">
          <a:xfrm>
            <a:off x="1208532" y="5491188"/>
            <a:ext cx="2133600" cy="461665"/>
          </a:xfrm>
          <a:prstGeom prst="rect">
            <a:avLst/>
          </a:prstGeom>
          <a:noFill/>
          <a:ln w="9525" algn="ctr">
            <a:noFill/>
            <a:miter lim="800000"/>
            <a:headEnd/>
            <a:tailEnd/>
          </a:ln>
        </p:spPr>
        <p:txBody>
          <a:bodyPr wrap="square">
            <a:spAutoFit/>
          </a:bodyPr>
          <a:lstStyle/>
          <a:p>
            <a:pPr eaLnBrk="1" hangingPunct="1"/>
            <a:r>
              <a:rPr lang="en-US" altLang="zh-CN" b="1" dirty="0" smtClean="0">
                <a:latin typeface="Times New Roman" pitchFamily="18" charset="0"/>
              </a:rPr>
              <a:t>Conclusions</a:t>
            </a:r>
            <a:endParaRPr lang="zh-CN" altLang="zh-CN" dirty="0"/>
          </a:p>
        </p:txBody>
      </p:sp>
    </p:spTree>
    <p:extLst>
      <p:ext uri="{BB962C8B-B14F-4D97-AF65-F5344CB8AC3E}">
        <p14:creationId xmlns:p14="http://schemas.microsoft.com/office/powerpoint/2010/main" val="2177992260"/>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3"/>
              <p:cNvSpPr txBox="1">
                <a:spLocks noChangeArrowheads="1"/>
              </p:cNvSpPr>
              <p:nvPr/>
            </p:nvSpPr>
            <p:spPr bwMode="auto">
              <a:xfrm>
                <a:off x="72000" y="1116000"/>
                <a:ext cx="9910200" cy="2092052"/>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Channel model</a:t>
                </a:r>
                <a:endParaRPr lang="en-US" altLang="zh-CN" b="1" kern="0" baseline="3000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C00000"/>
                    </a:solidFill>
                    <a:latin typeface="Times New Roman" pitchFamily="18" charset="0"/>
                    <a:cs typeface="Times New Roman" pitchFamily="18" charset="0"/>
                    <a:sym typeface="Wingdings" pitchFamily="2" charset="2"/>
                  </a:rPr>
                  <a:t>1D Linear </a:t>
                </a:r>
                <a:r>
                  <a:rPr lang="en-US" altLang="zh-CN" sz="2000" kern="0" dirty="0">
                    <a:solidFill>
                      <a:srgbClr val="C00000"/>
                    </a:solidFill>
                    <a:latin typeface="Times New Roman" pitchFamily="18" charset="0"/>
                    <a:cs typeface="Times New Roman" pitchFamily="18" charset="0"/>
                    <a:sym typeface="Wingdings" pitchFamily="2" charset="2"/>
                  </a:rPr>
                  <a:t>array </a:t>
                </a:r>
                <a:r>
                  <a:rPr lang="en-US" altLang="zh-CN" sz="2000" kern="0" dirty="0">
                    <a:solidFill>
                      <a:srgbClr val="000000"/>
                    </a:solidFill>
                    <a:latin typeface="Times New Roman" pitchFamily="18" charset="0"/>
                    <a:cs typeface="Times New Roman" pitchFamily="18" charset="0"/>
                    <a:sym typeface="Wingdings" pitchFamily="2" charset="2"/>
                  </a:rPr>
                  <a:t>at base station (BS) with size of </a:t>
                </a:r>
                <a14:m>
                  <m:oMath xmlns:m="http://schemas.openxmlformats.org/officeDocument/2006/math">
                    <m:r>
                      <a:rPr lang="en-US" altLang="zh-CN" sz="2000" i="1" kern="0">
                        <a:solidFill>
                          <a:srgbClr val="0033CC"/>
                        </a:solidFill>
                        <a:latin typeface="Cambria Math" panose="02040503050406030204" pitchFamily="18" charset="0"/>
                        <a:ea typeface="Cambria Math" panose="02040503050406030204" pitchFamily="18" charset="0"/>
                        <a:sym typeface="Wingdings" pitchFamily="2" charset="2"/>
                      </a:rPr>
                      <m:t>𝑁</m:t>
                    </m:r>
                  </m:oMath>
                </a14:m>
                <a:r>
                  <a:rPr lang="en-US" altLang="zh-CN" sz="2000" kern="0" dirty="0">
                    <a:solidFill>
                      <a:srgbClr val="000000"/>
                    </a:solidFill>
                    <a:latin typeface="Times New Roman" pitchFamily="18" charset="0"/>
                    <a:cs typeface="Times New Roman" pitchFamily="18" charset="0"/>
                    <a:sym typeface="Wingdings" pitchFamily="2" charset="2"/>
                  </a:rPr>
                  <a:t>, </a:t>
                </a:r>
                <a14:m>
                  <m:oMath xmlns:m="http://schemas.openxmlformats.org/officeDocument/2006/math">
                    <m:sSub>
                      <m:sSubPr>
                        <m:ctrlPr>
                          <a:rPr lang="en-US" altLang="zh-CN" sz="2000" i="1" kern="0" smtClean="0">
                            <a:solidFill>
                              <a:srgbClr val="0033CC"/>
                            </a:solidFill>
                            <a:latin typeface="Cambria Math"/>
                            <a:ea typeface="Cambria Math" panose="02040503050406030204" pitchFamily="18" charset="0"/>
                            <a:sym typeface="Wingdings" pitchFamily="2" charset="2"/>
                          </a:rPr>
                        </m:ctrlPr>
                      </m:sSubPr>
                      <m:e>
                        <m:r>
                          <a:rPr lang="en-US" altLang="zh-CN" sz="2000" b="0" i="1" kern="0" smtClean="0">
                            <a:solidFill>
                              <a:srgbClr val="0033CC"/>
                            </a:solidFill>
                            <a:latin typeface="Cambria Math"/>
                            <a:ea typeface="Cambria Math" panose="02040503050406030204" pitchFamily="18" charset="0"/>
                            <a:sym typeface="Wingdings" pitchFamily="2" charset="2"/>
                          </a:rPr>
                          <m:t>𝑁</m:t>
                        </m:r>
                      </m:e>
                      <m:sub>
                        <m:r>
                          <a:rPr lang="en-US" altLang="zh-CN" sz="2000" b="0" i="1" kern="0" smtClean="0">
                            <a:solidFill>
                              <a:srgbClr val="0033CC"/>
                            </a:solidFill>
                            <a:latin typeface="Cambria Math"/>
                            <a:ea typeface="Cambria Math" panose="02040503050406030204" pitchFamily="18" charset="0"/>
                            <a:sym typeface="Wingdings" pitchFamily="2" charset="2"/>
                          </a:rPr>
                          <m:t>𝑅𝐹</m:t>
                        </m:r>
                      </m:sub>
                    </m:sSub>
                  </m:oMath>
                </a14:m>
                <a:r>
                  <a:rPr lang="en-US" altLang="zh-CN" sz="2000" kern="0" dirty="0" smtClean="0">
                    <a:solidFill>
                      <a:srgbClr val="0033CC"/>
                    </a:solidFill>
                    <a:latin typeface="Times New Roman" pitchFamily="18" charset="0"/>
                    <a:ea typeface="Cambria Math" panose="02040503050406030204" pitchFamily="18" charset="0"/>
                    <a:cs typeface="Times New Roman" pitchFamily="18" charset="0"/>
                    <a:sym typeface="Wingdings" pitchFamily="2" charset="2"/>
                  </a:rPr>
                  <a:t> </a:t>
                </a:r>
                <a:r>
                  <a:rPr lang="en-US" altLang="zh-CN" sz="2000" kern="0" dirty="0">
                    <a:solidFill>
                      <a:srgbClr val="000000"/>
                    </a:solidFill>
                    <a:latin typeface="Times New Roman" pitchFamily="18" charset="0"/>
                    <a:cs typeface="Times New Roman" pitchFamily="18" charset="0"/>
                    <a:sym typeface="Wingdings" pitchFamily="2" charset="2"/>
                  </a:rPr>
                  <a:t>RF chains</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User terminal equip </a:t>
                </a:r>
                <a14:m>
                  <m:oMath xmlns:m="http://schemas.openxmlformats.org/officeDocument/2006/math">
                    <m:sSub>
                      <m:sSubPr>
                        <m:ctrlPr>
                          <a:rPr lang="en-US" altLang="zh-CN" sz="2000" i="1" kern="0" smtClean="0">
                            <a:solidFill>
                              <a:srgbClr val="0033CC"/>
                            </a:solidFill>
                            <a:latin typeface="Cambria Math"/>
                            <a:sym typeface="Wingdings" pitchFamily="2" charset="2"/>
                          </a:rPr>
                        </m:ctrlPr>
                      </m:sSubPr>
                      <m:e>
                        <m:r>
                          <a:rPr lang="en-US" altLang="zh-CN" sz="2000" b="0" i="1" kern="0" smtClean="0">
                            <a:solidFill>
                              <a:srgbClr val="0033CC"/>
                            </a:solidFill>
                            <a:latin typeface="Cambria Math" panose="02040503050406030204" pitchFamily="18" charset="0"/>
                            <a:sym typeface="Wingdings" pitchFamily="2" charset="2"/>
                          </a:rPr>
                          <m:t>𝑁</m:t>
                        </m:r>
                      </m:e>
                      <m:sub>
                        <m:r>
                          <a:rPr lang="en-US" altLang="zh-CN" sz="2000" b="0" i="1" kern="0" smtClean="0">
                            <a:solidFill>
                              <a:srgbClr val="0033CC"/>
                            </a:solidFill>
                            <a:latin typeface="Cambria Math"/>
                            <a:sym typeface="Wingdings" pitchFamily="2" charset="2"/>
                          </a:rPr>
                          <m:t>𝑟</m:t>
                        </m:r>
                      </m:sub>
                    </m:sSub>
                  </m:oMath>
                </a14:m>
                <a:r>
                  <a:rPr lang="en-US" altLang="zh-CN" sz="2000" kern="0" dirty="0" smtClean="0">
                    <a:solidFill>
                      <a:srgbClr val="000000"/>
                    </a:solidFill>
                    <a:latin typeface="Times New Roman" pitchFamily="18" charset="0"/>
                    <a:cs typeface="Times New Roman" pitchFamily="18" charset="0"/>
                    <a:sym typeface="Wingdings" pitchFamily="2" charset="2"/>
                  </a:rPr>
                  <a:t> antennas</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ea typeface="Cambria Math" panose="02040503050406030204" pitchFamily="18" charset="0"/>
                    <a:cs typeface="Times New Roman" pitchFamily="18" charset="0"/>
                    <a:sym typeface="Wingdings" pitchFamily="2" charset="2"/>
                  </a:rPr>
                  <a:t>The number of paths </a:t>
                </a:r>
                <a14:m>
                  <m:oMath xmlns:m="http://schemas.openxmlformats.org/officeDocument/2006/math">
                    <m:r>
                      <a:rPr lang="en-US" altLang="zh-CN" sz="2000" b="0" i="1" kern="0" smtClean="0">
                        <a:solidFill>
                          <a:srgbClr val="0033CC"/>
                        </a:solidFill>
                        <a:latin typeface="Cambria Math" panose="02040503050406030204" pitchFamily="18" charset="0"/>
                        <a:ea typeface="Cambria Math" panose="02040503050406030204" pitchFamily="18" charset="0"/>
                        <a:sym typeface="Wingdings" pitchFamily="2" charset="2"/>
                      </a:rPr>
                      <m:t>𝐿</m:t>
                    </m:r>
                  </m:oMath>
                </a14:m>
                <a:r>
                  <a:rPr lang="en-US" altLang="zh-CN" sz="2000" kern="0" dirty="0" smtClean="0">
                    <a:solidFill>
                      <a:srgbClr val="000000"/>
                    </a:solidFill>
                    <a:latin typeface="Times New Roman" pitchFamily="18" charset="0"/>
                    <a:ea typeface="Cambria Math" panose="02040503050406030204" pitchFamily="18" charset="0"/>
                    <a:cs typeface="Times New Roman" pitchFamily="18" charset="0"/>
                    <a:sym typeface="Wingdings" pitchFamily="2" charset="2"/>
                  </a:rPr>
                  <a:t>, Steering vector </a:t>
                </a:r>
                <a14:m>
                  <m:oMath xmlns:m="http://schemas.openxmlformats.org/officeDocument/2006/math">
                    <m:r>
                      <a:rPr lang="en-US" altLang="zh-CN" sz="2000" b="1" smtClean="0">
                        <a:solidFill>
                          <a:srgbClr val="0033CC"/>
                        </a:solidFill>
                        <a:latin typeface="Cambria Math" panose="02040503050406030204" pitchFamily="18" charset="0"/>
                      </a:rPr>
                      <m:t>𝐚</m:t>
                    </m:r>
                    <m:d>
                      <m:dPr>
                        <m:ctrlPr>
                          <a:rPr lang="en-US" altLang="zh-CN" sz="2000" i="1">
                            <a:solidFill>
                              <a:srgbClr val="0033CC"/>
                            </a:solidFill>
                            <a:latin typeface="Cambria Math"/>
                          </a:rPr>
                        </m:ctrlPr>
                      </m:dPr>
                      <m:e>
                        <m:r>
                          <a:rPr lang="en-US" altLang="zh-CN" sz="2000" i="1">
                            <a:solidFill>
                              <a:srgbClr val="0033CC"/>
                            </a:solidFill>
                            <a:latin typeface="Cambria Math" panose="02040503050406030204" pitchFamily="18" charset="0"/>
                          </a:rPr>
                          <m:t>𝑁</m:t>
                        </m:r>
                        <m:r>
                          <a:rPr lang="en-US" altLang="zh-CN" sz="2000" i="1" kern="0">
                            <a:solidFill>
                              <a:srgbClr val="0033CC"/>
                            </a:solidFill>
                            <a:latin typeface="Cambria Math" panose="02040503050406030204" pitchFamily="18" charset="0"/>
                            <a:sym typeface="Wingdings" pitchFamily="2" charset="2"/>
                          </a:rPr>
                          <m:t>,</m:t>
                        </m:r>
                        <m:r>
                          <a:rPr lang="zh-CN" altLang="en-US" sz="2000" i="1" kern="0">
                            <a:solidFill>
                              <a:srgbClr val="0033CC"/>
                            </a:solidFill>
                            <a:latin typeface="Cambria Math" panose="02040503050406030204" pitchFamily="18" charset="0"/>
                            <a:sym typeface="Wingdings" pitchFamily="2" charset="2"/>
                          </a:rPr>
                          <m:t>𝜃</m:t>
                        </m:r>
                      </m:e>
                    </m:d>
                    <m:r>
                      <a:rPr lang="en-US" altLang="zh-CN" sz="2000" b="0" i="0" kern="0" smtClean="0">
                        <a:solidFill>
                          <a:srgbClr val="FF0000"/>
                        </a:solidFill>
                        <a:latin typeface="Cambria Math" panose="02040503050406030204" pitchFamily="18" charset="0"/>
                        <a:sym typeface="Wingdings" pitchFamily="2" charset="2"/>
                      </a:rPr>
                      <m:t> </m:t>
                    </m:r>
                  </m:oMath>
                </a14:m>
                <a:r>
                  <a:rPr lang="en-US" altLang="zh-CN" sz="2000" kern="0" dirty="0" smtClean="0">
                    <a:solidFill>
                      <a:srgbClr val="000000"/>
                    </a:solidFill>
                    <a:latin typeface="Times New Roman" pitchFamily="18" charset="0"/>
                    <a:ea typeface="Cambria Math" panose="02040503050406030204" pitchFamily="18" charset="0"/>
                    <a:cs typeface="Times New Roman" pitchFamily="18" charset="0"/>
                    <a:sym typeface="Wingdings" pitchFamily="2" charset="2"/>
                  </a:rPr>
                  <a:t>with </a:t>
                </a:r>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length </a:t>
                </a:r>
                <a14:m>
                  <m:oMath xmlns:m="http://schemas.openxmlformats.org/officeDocument/2006/math">
                    <m:r>
                      <a:rPr lang="en-US" altLang="zh-CN" sz="2000" i="1" kern="0">
                        <a:solidFill>
                          <a:srgbClr val="000000"/>
                        </a:solidFill>
                        <a:latin typeface="Cambria Math" panose="02040503050406030204" pitchFamily="18" charset="0"/>
                        <a:ea typeface="Cambria Math" panose="02040503050406030204" pitchFamily="18" charset="0"/>
                        <a:sym typeface="Wingdings" pitchFamily="2" charset="2"/>
                      </a:rPr>
                      <m:t>𝑁</m:t>
                    </m:r>
                  </m:oMath>
                </a14:m>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and </a:t>
                </a:r>
                <a:r>
                  <a:rPr lang="en-US" altLang="zh-CN" sz="2000" kern="0" dirty="0" smtClean="0">
                    <a:solidFill>
                      <a:srgbClr val="000000"/>
                    </a:solidFill>
                    <a:latin typeface="Times New Roman" pitchFamily="18" charset="0"/>
                    <a:ea typeface="Cambria Math" panose="02040503050406030204" pitchFamily="18" charset="0"/>
                    <a:cs typeface="Times New Roman" pitchFamily="18" charset="0"/>
                    <a:sym typeface="Wingdings" pitchFamily="2" charset="2"/>
                  </a:rPr>
                  <a:t>angle </a:t>
                </a:r>
                <a14:m>
                  <m:oMath xmlns:m="http://schemas.openxmlformats.org/officeDocument/2006/math">
                    <m:r>
                      <a:rPr lang="zh-CN" altLang="en-US" sz="2000" i="1" kern="0">
                        <a:solidFill>
                          <a:srgbClr val="000000"/>
                        </a:solidFill>
                        <a:latin typeface="Cambria Math" panose="02040503050406030204" pitchFamily="18" charset="0"/>
                        <a:ea typeface="Cambria Math" panose="02040503050406030204" pitchFamily="18" charset="0"/>
                        <a:sym typeface="Wingdings" pitchFamily="2" charset="2"/>
                      </a:rPr>
                      <m:t>𝜃</m:t>
                    </m:r>
                  </m:oMath>
                </a14:m>
                <a:endParaRPr lang="en-US" altLang="zh-CN" sz="2000" kern="0" dirty="0" smtClean="0">
                  <a:solidFill>
                    <a:srgbClr val="000000"/>
                  </a:solidFill>
                  <a:latin typeface="Times New Roman" pitchFamily="18" charset="0"/>
                  <a:ea typeface="Cambria Math" panose="02040503050406030204"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Analog </a:t>
                </a:r>
                <a:r>
                  <a:rPr lang="en-US" altLang="zh-CN" sz="2000" kern="0" dirty="0" err="1">
                    <a:solidFill>
                      <a:srgbClr val="000000"/>
                    </a:solidFill>
                    <a:latin typeface="Times New Roman" pitchFamily="18" charset="0"/>
                    <a:ea typeface="Cambria Math" panose="02040503050406030204" pitchFamily="18" charset="0"/>
                    <a:cs typeface="Times New Roman" pitchFamily="18" charset="0"/>
                    <a:sym typeface="Wingdings" pitchFamily="2" charset="2"/>
                  </a:rPr>
                  <a:t>precoder</a:t>
                </a:r>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a:t>
                </a:r>
                <a14:m>
                  <m:oMath xmlns:m="http://schemas.openxmlformats.org/officeDocument/2006/math">
                    <m:sSub>
                      <m:sSubPr>
                        <m:ctrlPr>
                          <a:rPr lang="en-US" altLang="zh-CN" sz="2000" i="1" kern="0">
                            <a:solidFill>
                              <a:srgbClr val="000000"/>
                            </a:solidFill>
                            <a:latin typeface="Cambria Math"/>
                            <a:ea typeface="Cambria Math" panose="02040503050406030204" pitchFamily="18" charset="0"/>
                            <a:cs typeface="Times New Roman" pitchFamily="18" charset="0"/>
                            <a:sym typeface="Wingdings" pitchFamily="2" charset="2"/>
                          </a:rPr>
                        </m:ctrlPr>
                      </m:sSubPr>
                      <m:e>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𝑁</m:t>
                        </m:r>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m:t>
                        </m:r>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𝑁</m:t>
                        </m:r>
                      </m:e>
                      <m:sub>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𝑅𝐹</m:t>
                        </m:r>
                      </m:sub>
                    </m:sSub>
                  </m:oMath>
                </a14:m>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a:t>
                </a:r>
                <a:r>
                  <a:rPr lang="en-US" altLang="zh-CN" sz="2000" b="1"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A</a:t>
                </a:r>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digital </a:t>
                </a:r>
                <a:r>
                  <a:rPr lang="en-US" altLang="zh-CN" sz="2000" kern="0" dirty="0" err="1">
                    <a:solidFill>
                      <a:srgbClr val="000000"/>
                    </a:solidFill>
                    <a:latin typeface="Times New Roman" pitchFamily="18" charset="0"/>
                    <a:ea typeface="Cambria Math" panose="02040503050406030204" pitchFamily="18" charset="0"/>
                    <a:cs typeface="Times New Roman" pitchFamily="18" charset="0"/>
                    <a:sym typeface="Wingdings" pitchFamily="2" charset="2"/>
                  </a:rPr>
                  <a:t>precoder</a:t>
                </a:r>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a:t>
                </a:r>
                <a14:m>
                  <m:oMath xmlns:m="http://schemas.openxmlformats.org/officeDocument/2006/math">
                    <m:sSub>
                      <m:sSubPr>
                        <m:ctrlPr>
                          <a:rPr lang="en-US" altLang="zh-CN" sz="2000" i="1" kern="0">
                            <a:solidFill>
                              <a:srgbClr val="000000"/>
                            </a:solidFill>
                            <a:latin typeface="Cambria Math"/>
                            <a:ea typeface="Cambria Math" panose="02040503050406030204" pitchFamily="18" charset="0"/>
                            <a:cs typeface="Times New Roman" pitchFamily="18" charset="0"/>
                            <a:sym typeface="Wingdings" pitchFamily="2" charset="2"/>
                          </a:rPr>
                        </m:ctrlPr>
                      </m:sSubPr>
                      <m:e>
                        <m:sSub>
                          <m:sSubPr>
                            <m:ctrlPr>
                              <a:rPr lang="en-US" altLang="zh-CN" sz="2000" i="1" kern="0">
                                <a:solidFill>
                                  <a:srgbClr val="000000"/>
                                </a:solidFill>
                                <a:latin typeface="Cambria Math"/>
                                <a:ea typeface="Cambria Math" panose="02040503050406030204" pitchFamily="18" charset="0"/>
                                <a:cs typeface="Times New Roman" pitchFamily="18" charset="0"/>
                                <a:sym typeface="Wingdings" pitchFamily="2" charset="2"/>
                              </a:rPr>
                            </m:ctrlPr>
                          </m:sSubPr>
                          <m:e>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𝑁</m:t>
                            </m:r>
                          </m:e>
                          <m:sub>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𝑅𝐹</m:t>
                            </m:r>
                          </m:sub>
                        </m:sSub>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m:t>
                        </m:r>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𝑁</m:t>
                        </m:r>
                      </m:e>
                      <m:sub>
                        <m:r>
                          <a:rPr lang="en-US" altLang="zh-CN" sz="2000" kern="0">
                            <a:solidFill>
                              <a:srgbClr val="000000"/>
                            </a:solidFill>
                            <a:latin typeface="Cambria Math"/>
                            <a:ea typeface="Cambria Math" panose="02040503050406030204" pitchFamily="18" charset="0"/>
                            <a:cs typeface="Times New Roman" pitchFamily="18" charset="0"/>
                            <a:sym typeface="Wingdings" pitchFamily="2" charset="2"/>
                          </a:rPr>
                          <m:t>𝑟</m:t>
                        </m:r>
                      </m:sub>
                    </m:sSub>
                  </m:oMath>
                </a14:m>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a:t>
                </a:r>
                <a:r>
                  <a:rPr lang="en-US" altLang="zh-CN" sz="2000" b="1"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D</a:t>
                </a:r>
              </a:p>
              <a:p>
                <a:pPr marL="742950" lvl="1" indent="-285750" eaLnBrk="1" hangingPunct="1">
                  <a:spcBef>
                    <a:spcPct val="20000"/>
                  </a:spcBef>
                  <a:buClr>
                    <a:srgbClr val="000000"/>
                  </a:buClr>
                  <a:buFontTx/>
                  <a:buChar char="–"/>
                  <a:defRPr/>
                </a:pPr>
                <a:r>
                  <a:rPr lang="en-US" altLang="zh-CN" sz="2000" b="1"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A</a:t>
                </a:r>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and </a:t>
                </a:r>
                <a:r>
                  <a:rPr lang="en-US" altLang="zh-CN" sz="2000" b="1"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D</a:t>
                </a:r>
                <a:r>
                  <a:rPr lang="en-US" altLang="zh-CN" sz="2000" kern="0" dirty="0">
                    <a:solidFill>
                      <a:srgbClr val="000000"/>
                    </a:solidFill>
                    <a:latin typeface="Times New Roman" pitchFamily="18" charset="0"/>
                    <a:ea typeface="Cambria Math" panose="02040503050406030204" pitchFamily="18" charset="0"/>
                    <a:cs typeface="Times New Roman" pitchFamily="18" charset="0"/>
                    <a:sym typeface="Wingdings" pitchFamily="2" charset="2"/>
                  </a:rPr>
                  <a:t> are decided by codebook    </a:t>
                </a:r>
              </a:p>
              <a:p>
                <a:pPr marL="742950" lvl="1" indent="-285750" eaLnBrk="1" hangingPunct="1">
                  <a:spcBef>
                    <a:spcPct val="20000"/>
                  </a:spcBef>
                  <a:buClr>
                    <a:srgbClr val="000000"/>
                  </a:buClr>
                  <a:buFontTx/>
                  <a:buChar char="–"/>
                  <a:defRPr/>
                </a:pPr>
                <a:endParaRPr lang="en-US" altLang="zh-CN" sz="2000" b="1" kern="0" dirty="0" smtClean="0">
                  <a:solidFill>
                    <a:srgbClr val="0033CC"/>
                  </a:solidFill>
                  <a:latin typeface="Arial"/>
                  <a:ea typeface="Cambria Math" panose="02040503050406030204" pitchFamily="18" charset="0"/>
                  <a:sym typeface="Wingdings" pitchFamily="2" charset="2"/>
                </a:endParaRPr>
              </a:p>
              <a:p>
                <a:pPr marL="742950" lvl="1" indent="-285750" eaLnBrk="1" hangingPunct="1">
                  <a:spcBef>
                    <a:spcPct val="20000"/>
                  </a:spcBef>
                  <a:buClr>
                    <a:srgbClr val="000000"/>
                  </a:buClr>
                  <a:buFontTx/>
                  <a:buChar char="–"/>
                  <a:defRPr/>
                </a:pPr>
                <a:endParaRPr lang="en-US" altLang="zh-CN" sz="2000" b="1" kern="0" dirty="0" smtClean="0">
                  <a:solidFill>
                    <a:srgbClr val="0033CC"/>
                  </a:solidFill>
                  <a:latin typeface="Arial"/>
                  <a:ea typeface="Cambria Math" panose="02040503050406030204" pitchFamily="18" charset="0"/>
                  <a:sym typeface="Wingdings" pitchFamily="2" charset="2"/>
                </a:endParaRPr>
              </a:p>
              <a:p>
                <a:pPr marL="742950" lvl="1" indent="-285750" eaLnBrk="1" hangingPunct="1">
                  <a:spcBef>
                    <a:spcPct val="20000"/>
                  </a:spcBef>
                  <a:buClr>
                    <a:srgbClr val="000000"/>
                  </a:buClr>
                  <a:buFontTx/>
                  <a:buChar char="–"/>
                  <a:defRPr/>
                </a:pPr>
                <a:endParaRPr lang="en-US" altLang="zh-CN" sz="2000" b="1" kern="0" dirty="0" smtClean="0">
                  <a:solidFill>
                    <a:srgbClr val="0033CC"/>
                  </a:solidFill>
                  <a:latin typeface="Arial"/>
                  <a:ea typeface="Cambria Math" panose="02040503050406030204" pitchFamily="18" charset="0"/>
                  <a:sym typeface="Wingdings" pitchFamily="2" charset="2"/>
                </a:endParaRPr>
              </a:p>
              <a:p>
                <a:pPr marL="742950" lvl="1" indent="-285750" eaLnBrk="1" hangingPunct="1">
                  <a:spcBef>
                    <a:spcPct val="20000"/>
                  </a:spcBef>
                  <a:buClr>
                    <a:srgbClr val="000000"/>
                  </a:buClr>
                  <a:buFontTx/>
                  <a:buChar char="–"/>
                  <a:defRPr/>
                </a:pPr>
                <a:endParaRPr lang="en-US" altLang="zh-CN" sz="2000" b="1" kern="0" dirty="0">
                  <a:solidFill>
                    <a:srgbClr val="0033CC"/>
                  </a:solidFill>
                  <a:latin typeface="Arial"/>
                  <a:ea typeface="Cambria Math" panose="02040503050406030204" pitchFamily="18" charset="0"/>
                  <a:sym typeface="Wingdings" pitchFamily="2" charset="2"/>
                </a:endParaRPr>
              </a:p>
            </p:txBody>
          </p:sp>
        </mc:Choice>
        <mc:Fallback xmlns="">
          <p:sp>
            <p:nvSpPr>
              <p:cNvPr id="8" name="Rectangle 3"/>
              <p:cNvSpPr txBox="1">
                <a:spLocks noRot="1" noChangeAspect="1" noMove="1" noResize="1" noEditPoints="1" noAdjustHandles="1" noChangeArrowheads="1" noChangeShapeType="1" noTextEdit="1"/>
              </p:cNvSpPr>
              <p:nvPr/>
            </p:nvSpPr>
            <p:spPr bwMode="auto">
              <a:xfrm>
                <a:off x="72000" y="1116000"/>
                <a:ext cx="9910200" cy="2092052"/>
              </a:xfrm>
              <a:prstGeom prst="rect">
                <a:avLst/>
              </a:prstGeom>
              <a:blipFill rotWithShape="1">
                <a:blip r:embed="rId4"/>
                <a:stretch>
                  <a:fillRect l="-861" t="-2332" b="-16327"/>
                </a:stretch>
              </a:blipFill>
              <a:ln w="9525">
                <a:noFill/>
                <a:miter lim="800000"/>
                <a:headEnd/>
                <a:tailEnd/>
              </a:ln>
            </p:spPr>
            <p:txBody>
              <a:bodyPr/>
              <a:lstStyle/>
              <a:p>
                <a:r>
                  <a:rPr lang="zh-CN" altLang="en-US">
                    <a:noFill/>
                  </a:rPr>
                  <a:t> </a:t>
                </a:r>
              </a:p>
            </p:txBody>
          </p:sp>
        </mc:Fallback>
      </mc:AlternateContent>
      <p:sp>
        <p:nvSpPr>
          <p:cNvPr id="33" name="标题 1"/>
          <p:cNvSpPr txBox="1">
            <a:spLocks/>
          </p:cNvSpPr>
          <p:nvPr/>
        </p:nvSpPr>
        <p:spPr>
          <a:xfrm>
            <a:off x="-2743200" y="1446754"/>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文本框 1"/>
              <p:cNvSpPr txBox="1"/>
              <p:nvPr/>
            </p:nvSpPr>
            <p:spPr>
              <a:xfrm>
                <a:off x="2827959" y="3335932"/>
                <a:ext cx="3488082" cy="7788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solidFill>
                                <a:srgbClr val="000000"/>
                              </a:solidFill>
                              <a:latin typeface="Cambria Math"/>
                            </a:rPr>
                          </m:ctrlPr>
                        </m:sSubPr>
                        <m:e>
                          <m:r>
                            <a:rPr lang="en-US" altLang="zh-CN" sz="1800" b="1" i="0" smtClean="0">
                              <a:solidFill>
                                <a:srgbClr val="000000"/>
                              </a:solidFill>
                              <a:latin typeface="Cambria Math" panose="02040503050406030204" pitchFamily="18" charset="0"/>
                            </a:rPr>
                            <m:t>𝐇</m:t>
                          </m:r>
                        </m:e>
                        <m:sub>
                          <m:sSub>
                            <m:sSubPr>
                              <m:ctrlPr>
                                <a:rPr lang="en-US" altLang="zh-CN" sz="1800" b="1" i="1" smtClean="0">
                                  <a:solidFill>
                                    <a:srgbClr val="000000"/>
                                  </a:solidFill>
                                  <a:latin typeface="Cambria Math"/>
                                </a:rPr>
                              </m:ctrlPr>
                            </m:sSubPr>
                            <m:e>
                              <m:r>
                                <a:rPr lang="en-US" altLang="zh-CN" sz="1800" b="1" i="1" smtClean="0">
                                  <a:solidFill>
                                    <a:srgbClr val="000000"/>
                                  </a:solidFill>
                                  <a:latin typeface="Cambria Math"/>
                                </a:rPr>
                                <m:t>𝑵</m:t>
                              </m:r>
                            </m:e>
                            <m:sub>
                              <m:r>
                                <a:rPr lang="en-US" altLang="zh-CN" sz="1800" b="1" i="1" smtClean="0">
                                  <a:solidFill>
                                    <a:srgbClr val="000000"/>
                                  </a:solidFill>
                                  <a:latin typeface="Cambria Math"/>
                                </a:rPr>
                                <m:t>𝒓</m:t>
                              </m:r>
                            </m:sub>
                          </m:sSub>
                          <m:r>
                            <a:rPr lang="en-US" altLang="zh-CN" sz="1800" b="1" i="1" smtClean="0">
                              <a:solidFill>
                                <a:srgbClr val="000000"/>
                              </a:solidFill>
                              <a:latin typeface="Cambria Math" panose="02040503050406030204" pitchFamily="18" charset="0"/>
                              <a:ea typeface="Cambria Math" panose="02040503050406030204" pitchFamily="18" charset="0"/>
                            </a:rPr>
                            <m:t>×</m:t>
                          </m:r>
                          <m:r>
                            <a:rPr lang="en-US" altLang="zh-CN" sz="1800" b="1" i="1" smtClean="0">
                              <a:solidFill>
                                <a:srgbClr val="000000"/>
                              </a:solidFill>
                              <a:latin typeface="Cambria Math" panose="02040503050406030204" pitchFamily="18" charset="0"/>
                              <a:ea typeface="Cambria Math" panose="02040503050406030204" pitchFamily="18" charset="0"/>
                            </a:rPr>
                            <m:t>𝑵</m:t>
                          </m:r>
                        </m:sub>
                      </m:sSub>
                      <m:r>
                        <a:rPr lang="en-US" altLang="zh-CN" sz="1800" b="0" i="1" smtClean="0">
                          <a:solidFill>
                            <a:srgbClr val="000000"/>
                          </a:solidFill>
                          <a:latin typeface="Cambria Math" panose="02040503050406030204" pitchFamily="18" charset="0"/>
                        </a:rPr>
                        <m:t>=</m:t>
                      </m:r>
                      <m:nary>
                        <m:naryPr>
                          <m:chr m:val="∑"/>
                          <m:ctrlPr>
                            <a:rPr lang="en-US" altLang="zh-CN" sz="1800" b="0" i="1" smtClean="0">
                              <a:solidFill>
                                <a:srgbClr val="000000"/>
                              </a:solidFill>
                              <a:latin typeface="Cambria Math"/>
                            </a:rPr>
                          </m:ctrlPr>
                        </m:naryPr>
                        <m:sub>
                          <m:r>
                            <m:rPr>
                              <m:brk m:alnAt="23"/>
                            </m:rPr>
                            <a:rPr lang="en-US" altLang="zh-CN" sz="1800" b="0" i="1" smtClean="0">
                              <a:solidFill>
                                <a:srgbClr val="000000"/>
                              </a:solidFill>
                              <a:latin typeface="Cambria Math" panose="02040503050406030204" pitchFamily="18" charset="0"/>
                            </a:rPr>
                            <m:t>𝑙</m:t>
                          </m:r>
                          <m:r>
                            <a:rPr lang="en-US" altLang="zh-CN" sz="1800" b="0" i="1" smtClean="0">
                              <a:solidFill>
                                <a:srgbClr val="000000"/>
                              </a:solidFill>
                              <a:latin typeface="Cambria Math" panose="02040503050406030204" pitchFamily="18" charset="0"/>
                            </a:rPr>
                            <m:t>=1</m:t>
                          </m:r>
                        </m:sub>
                        <m:sup>
                          <m:r>
                            <a:rPr lang="en-US" altLang="zh-CN" sz="1800" b="0" i="1" smtClean="0">
                              <a:solidFill>
                                <a:srgbClr val="000000"/>
                              </a:solidFill>
                              <a:latin typeface="Cambria Math" panose="02040503050406030204" pitchFamily="18" charset="0"/>
                            </a:rPr>
                            <m:t>𝐿</m:t>
                          </m:r>
                        </m:sup>
                        <m:e>
                          <m:sSub>
                            <m:sSubPr>
                              <m:ctrlPr>
                                <a:rPr lang="en-US" altLang="zh-CN" sz="1800" b="0" i="1" smtClean="0">
                                  <a:solidFill>
                                    <a:srgbClr val="000000"/>
                                  </a:solidFill>
                                  <a:latin typeface="Cambria Math"/>
                                </a:rPr>
                              </m:ctrlPr>
                            </m:sSubPr>
                            <m:e>
                              <m:r>
                                <a:rPr lang="zh-CN" altLang="en-US" sz="1800" b="0" i="1" smtClean="0">
                                  <a:solidFill>
                                    <a:srgbClr val="000000"/>
                                  </a:solidFill>
                                  <a:latin typeface="Cambria Math" panose="02040503050406030204" pitchFamily="18" charset="0"/>
                                </a:rPr>
                                <m:t>𝜆</m:t>
                              </m:r>
                            </m:e>
                            <m:sub>
                              <m:r>
                                <a:rPr lang="en-US" altLang="zh-CN" sz="1800" b="0" i="1" smtClean="0">
                                  <a:solidFill>
                                    <a:srgbClr val="000000"/>
                                  </a:solidFill>
                                  <a:latin typeface="Cambria Math" panose="02040503050406030204" pitchFamily="18" charset="0"/>
                                </a:rPr>
                                <m:t>𝑙</m:t>
                              </m:r>
                            </m:sub>
                          </m:sSub>
                        </m:e>
                      </m:nary>
                      <m:r>
                        <a:rPr lang="en-US" altLang="zh-CN" sz="1800" b="1" i="0" smtClean="0">
                          <a:solidFill>
                            <a:srgbClr val="000000"/>
                          </a:solidFill>
                          <a:latin typeface="Cambria Math" panose="02040503050406030204" pitchFamily="18" charset="0"/>
                        </a:rPr>
                        <m:t>𝐚</m:t>
                      </m:r>
                      <m:d>
                        <m:dPr>
                          <m:ctrlPr>
                            <a:rPr lang="en-US" altLang="zh-CN" sz="1800" b="0" i="1" smtClean="0">
                              <a:solidFill>
                                <a:srgbClr val="000000"/>
                              </a:solidFill>
                              <a:latin typeface="Cambria Math"/>
                            </a:rPr>
                          </m:ctrlPr>
                        </m:dPr>
                        <m:e>
                          <m:sSub>
                            <m:sSubPr>
                              <m:ctrlPr>
                                <a:rPr lang="en-US" altLang="zh-CN" sz="1800" i="1" kern="0">
                                  <a:solidFill>
                                    <a:srgbClr val="000000"/>
                                  </a:solidFill>
                                  <a:latin typeface="Cambria Math"/>
                                  <a:sym typeface="Wingdings" pitchFamily="2" charset="2"/>
                                </a:rPr>
                              </m:ctrlPr>
                            </m:sSubPr>
                            <m:e>
                              <m:r>
                                <a:rPr lang="en-US" altLang="zh-CN" sz="1800" i="1" kern="0">
                                  <a:solidFill>
                                    <a:srgbClr val="000000"/>
                                  </a:solidFill>
                                  <a:latin typeface="Cambria Math" panose="02040503050406030204" pitchFamily="18" charset="0"/>
                                  <a:sym typeface="Wingdings" pitchFamily="2" charset="2"/>
                                </a:rPr>
                                <m:t>𝑁</m:t>
                              </m:r>
                            </m:e>
                            <m:sub>
                              <m:r>
                                <a:rPr lang="en-US" altLang="zh-CN" sz="1800" i="1" kern="0">
                                  <a:solidFill>
                                    <a:srgbClr val="000000"/>
                                  </a:solidFill>
                                  <a:latin typeface="Cambria Math" panose="02040503050406030204" pitchFamily="18" charset="0"/>
                                  <a:sym typeface="Wingdings" pitchFamily="2" charset="2"/>
                                </a:rPr>
                                <m:t>𝑡</m:t>
                              </m:r>
                            </m:sub>
                          </m:sSub>
                          <m:r>
                            <a:rPr lang="en-US" altLang="zh-CN" sz="1800" b="0" i="1" kern="0" smtClean="0">
                              <a:solidFill>
                                <a:srgbClr val="000000"/>
                              </a:solidFill>
                              <a:latin typeface="Cambria Math" panose="02040503050406030204" pitchFamily="18" charset="0"/>
                              <a:sym typeface="Wingdings" pitchFamily="2" charset="2"/>
                            </a:rPr>
                            <m:t>,</m:t>
                          </m:r>
                          <m:sSub>
                            <m:sSubPr>
                              <m:ctrlPr>
                                <a:rPr lang="en-US" altLang="zh-CN" sz="1800" b="0" i="1" kern="0" smtClean="0">
                                  <a:solidFill>
                                    <a:srgbClr val="000000"/>
                                  </a:solidFill>
                                  <a:latin typeface="Cambria Math"/>
                                  <a:sym typeface="Wingdings" pitchFamily="2" charset="2"/>
                                </a:rPr>
                              </m:ctrlPr>
                            </m:sSubPr>
                            <m:e>
                              <m:r>
                                <a:rPr lang="zh-CN" altLang="en-US" sz="1800" b="0" i="1" kern="0" smtClean="0">
                                  <a:solidFill>
                                    <a:srgbClr val="000000"/>
                                  </a:solidFill>
                                  <a:latin typeface="Cambria Math" panose="02040503050406030204" pitchFamily="18" charset="0"/>
                                  <a:sym typeface="Wingdings" pitchFamily="2" charset="2"/>
                                </a:rPr>
                                <m:t>𝜑</m:t>
                              </m:r>
                            </m:e>
                            <m:sub>
                              <m:r>
                                <a:rPr lang="en-US" altLang="zh-CN" sz="1800" b="0" i="1" kern="0" smtClean="0">
                                  <a:solidFill>
                                    <a:srgbClr val="000000"/>
                                  </a:solidFill>
                                  <a:latin typeface="Cambria Math" panose="02040503050406030204" pitchFamily="18" charset="0"/>
                                  <a:sym typeface="Wingdings" pitchFamily="2" charset="2"/>
                                </a:rPr>
                                <m:t>𝑙</m:t>
                              </m:r>
                            </m:sub>
                          </m:sSub>
                        </m:e>
                      </m:d>
                      <m:sSup>
                        <m:sSupPr>
                          <m:ctrlPr>
                            <a:rPr lang="en-US" altLang="zh-CN" sz="1800" b="0" i="1" smtClean="0">
                              <a:solidFill>
                                <a:srgbClr val="000000"/>
                              </a:solidFill>
                              <a:latin typeface="Cambria Math"/>
                            </a:rPr>
                          </m:ctrlPr>
                        </m:sSupPr>
                        <m:e>
                          <m:r>
                            <a:rPr lang="en-US" altLang="zh-CN" sz="1800" b="1" i="0" smtClean="0">
                              <a:solidFill>
                                <a:srgbClr val="000000"/>
                              </a:solidFill>
                              <a:latin typeface="Cambria Math" panose="02040503050406030204" pitchFamily="18" charset="0"/>
                            </a:rPr>
                            <m:t>𝐚</m:t>
                          </m:r>
                          <m:r>
                            <a:rPr lang="en-US" altLang="zh-CN" sz="1800" i="1">
                              <a:solidFill>
                                <a:srgbClr val="000000"/>
                              </a:solidFill>
                              <a:latin typeface="Cambria Math" panose="02040503050406030204" pitchFamily="18" charset="0"/>
                            </a:rPr>
                            <m:t>(</m:t>
                          </m:r>
                          <m:r>
                            <a:rPr lang="en-US" altLang="zh-CN" sz="1800" i="1">
                              <a:solidFill>
                                <a:srgbClr val="000000"/>
                              </a:solidFill>
                              <a:latin typeface="Cambria Math" panose="02040503050406030204" pitchFamily="18" charset="0"/>
                            </a:rPr>
                            <m:t>𝑁</m:t>
                          </m:r>
                          <m:r>
                            <a:rPr lang="en-US" altLang="zh-CN" sz="1800" i="1">
                              <a:solidFill>
                                <a:srgbClr val="000000"/>
                              </a:solidFill>
                              <a:latin typeface="Cambria Math" panose="02040503050406030204" pitchFamily="18" charset="0"/>
                            </a:rPr>
                            <m:t>,</m:t>
                          </m:r>
                          <m:sSub>
                            <m:sSubPr>
                              <m:ctrlPr>
                                <a:rPr lang="en-US" altLang="zh-CN" sz="1800" i="1">
                                  <a:solidFill>
                                    <a:srgbClr val="000000"/>
                                  </a:solidFill>
                                  <a:latin typeface="Cambria Math"/>
                                </a:rPr>
                              </m:ctrlPr>
                            </m:sSubPr>
                            <m:e>
                              <m:r>
                                <a:rPr lang="zh-CN" altLang="en-US" sz="1800" i="1">
                                  <a:solidFill>
                                    <a:srgbClr val="000000"/>
                                  </a:solidFill>
                                  <a:latin typeface="Cambria Math" panose="02040503050406030204" pitchFamily="18" charset="0"/>
                                </a:rPr>
                                <m:t>𝜃</m:t>
                              </m:r>
                            </m:e>
                            <m:sub>
                              <m:r>
                                <a:rPr lang="en-US" altLang="zh-CN" sz="1800" i="1">
                                  <a:solidFill>
                                    <a:srgbClr val="000000"/>
                                  </a:solidFill>
                                  <a:latin typeface="Cambria Math" panose="02040503050406030204" pitchFamily="18" charset="0"/>
                                </a:rPr>
                                <m:t>𝑙</m:t>
                              </m:r>
                            </m:sub>
                          </m:sSub>
                          <m:r>
                            <a:rPr lang="en-US" altLang="zh-CN" sz="1800" i="1">
                              <a:solidFill>
                                <a:srgbClr val="000000"/>
                              </a:solidFill>
                              <a:latin typeface="Cambria Math" panose="02040503050406030204" pitchFamily="18" charset="0"/>
                            </a:rPr>
                            <m:t>)</m:t>
                          </m:r>
                        </m:e>
                        <m:sup>
                          <m:r>
                            <a:rPr lang="en-US" altLang="zh-CN" sz="1800" b="0" i="1" smtClean="0">
                              <a:solidFill>
                                <a:srgbClr val="000000"/>
                              </a:solidFill>
                              <a:latin typeface="Cambria Math" panose="02040503050406030204" pitchFamily="18" charset="0"/>
                            </a:rPr>
                            <m:t>𝐻</m:t>
                          </m:r>
                        </m:sup>
                      </m:sSup>
                    </m:oMath>
                  </m:oMathPara>
                </a14:m>
                <a:endParaRPr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2827959" y="3335932"/>
                <a:ext cx="3488082" cy="778868"/>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Rectangle 3"/>
              <p:cNvSpPr txBox="1">
                <a:spLocks noChangeArrowheads="1"/>
              </p:cNvSpPr>
              <p:nvPr/>
            </p:nvSpPr>
            <p:spPr bwMode="auto">
              <a:xfrm>
                <a:off x="57486" y="4268046"/>
                <a:ext cx="8915400" cy="18440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endParaRPr lang="en-US" altLang="zh-CN" b="1" kern="0" dirty="0" smtClean="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Observation</a:t>
                </a:r>
              </a:p>
              <a:p>
                <a:pPr marL="742950" lvl="1" indent="-285750" eaLnBrk="1" hangingPunct="1">
                  <a:spcBef>
                    <a:spcPct val="20000"/>
                  </a:spcBef>
                  <a:buClr>
                    <a:srgbClr val="000000"/>
                  </a:buClr>
                  <a:buFontTx/>
                  <a:buChar char="–"/>
                  <a:defRPr/>
                </a:pPr>
                <a:r>
                  <a:rPr lang="en-US" altLang="zh-CN" sz="2000" kern="0" dirty="0" err="1" smtClean="0">
                    <a:solidFill>
                      <a:srgbClr val="000000"/>
                    </a:solidFill>
                    <a:latin typeface="Times New Roman" pitchFamily="18" charset="0"/>
                    <a:cs typeface="Times New Roman" pitchFamily="18" charset="0"/>
                    <a:sym typeface="Wingdings" pitchFamily="2" charset="2"/>
                  </a:rPr>
                  <a:t>Mmwave</a:t>
                </a:r>
                <a:r>
                  <a:rPr lang="en-US" altLang="zh-CN" sz="2000" kern="0" dirty="0" smtClean="0">
                    <a:solidFill>
                      <a:srgbClr val="000000"/>
                    </a:solidFill>
                    <a:latin typeface="Times New Roman" pitchFamily="18" charset="0"/>
                    <a:cs typeface="Times New Roman" pitchFamily="18" charset="0"/>
                    <a:sym typeface="Wingdings" pitchFamily="2" charset="2"/>
                  </a:rPr>
                  <a:t> channel is</a:t>
                </a:r>
                <a:r>
                  <a:rPr lang="en-US" altLang="zh-CN" sz="2000" kern="0" dirty="0">
                    <a:solidFill>
                      <a:srgbClr val="C00000"/>
                    </a:solidFill>
                    <a:latin typeface="Times New Roman" pitchFamily="18" charset="0"/>
                    <a:cs typeface="Times New Roman" pitchFamily="18" charset="0"/>
                    <a:sym typeface="Wingdings" pitchFamily="2" charset="2"/>
                  </a:rPr>
                  <a:t> low-rank </a:t>
                </a:r>
                <a:r>
                  <a:rPr lang="en-US" altLang="zh-CN" sz="2000" kern="0" dirty="0" smtClean="0">
                    <a:solidFill>
                      <a:srgbClr val="000000"/>
                    </a:solidFill>
                    <a:latin typeface="Times New Roman" pitchFamily="18" charset="0"/>
                    <a:cs typeface="Times New Roman" pitchFamily="18" charset="0"/>
                    <a:sym typeface="Wingdings" pitchFamily="2" charset="2"/>
                  </a:rPr>
                  <a:t>in </a:t>
                </a:r>
                <a:r>
                  <a:rPr lang="en-US" altLang="zh-CN" sz="2000" kern="0" dirty="0" smtClean="0">
                    <a:solidFill>
                      <a:srgbClr val="C00000"/>
                    </a:solidFill>
                    <a:latin typeface="Times New Roman" pitchFamily="18" charset="0"/>
                    <a:cs typeface="Times New Roman" pitchFamily="18" charset="0"/>
                    <a:sym typeface="Wingdings" pitchFamily="2" charset="2"/>
                  </a:rPr>
                  <a:t>angle domain</a:t>
                </a:r>
                <a:r>
                  <a:rPr lang="en-US" altLang="zh-CN" sz="2000" kern="0" dirty="0" smtClean="0">
                    <a:solidFill>
                      <a:srgbClr val="000000"/>
                    </a:solidFill>
                    <a:latin typeface="Times New Roman" pitchFamily="18" charset="0"/>
                    <a:cs typeface="Times New Roman" pitchFamily="18" charset="0"/>
                    <a:sym typeface="Wingdings" pitchFamily="2" charset="2"/>
                  </a:rPr>
                  <a:t> (e.g. </a:t>
                </a:r>
                <a14:m>
                  <m:oMath xmlns:m="http://schemas.openxmlformats.org/officeDocument/2006/math">
                    <m:r>
                      <a:rPr lang="en-US" altLang="zh-CN" sz="2000" b="0" i="1" kern="0" smtClean="0">
                        <a:solidFill>
                          <a:srgbClr val="0033CC"/>
                        </a:solidFill>
                        <a:latin typeface="Cambria Math" panose="02040503050406030204" pitchFamily="18" charset="0"/>
                        <a:sym typeface="Wingdings" pitchFamily="2" charset="2"/>
                      </a:rPr>
                      <m:t>𝐿</m:t>
                    </m:r>
                    <m:r>
                      <a:rPr lang="en-US" altLang="zh-CN" sz="2000" b="0" i="1" kern="0" smtClean="0">
                        <a:solidFill>
                          <a:srgbClr val="0033CC"/>
                        </a:solidFill>
                        <a:latin typeface="Cambria Math" panose="02040503050406030204" pitchFamily="18" charset="0"/>
                        <a:sym typeface="Wingdings" pitchFamily="2" charset="2"/>
                      </a:rPr>
                      <m:t>=3</m:t>
                    </m:r>
                  </m:oMath>
                </a14:m>
                <a:r>
                  <a:rPr lang="en-US" altLang="zh-CN" sz="2000" kern="0" dirty="0" smtClean="0">
                    <a:solidFill>
                      <a:srgbClr val="000000"/>
                    </a:solidFill>
                    <a:latin typeface="Times New Roman" pitchFamily="18" charset="0"/>
                    <a:cs typeface="Times New Roman" pitchFamily="18" charset="0"/>
                    <a:sym typeface="Wingdings" pitchFamily="2" charset="2"/>
                  </a:rPr>
                  <a:t>)</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Path angles are </a:t>
                </a:r>
                <a:r>
                  <a:rPr lang="en-US" altLang="zh-CN" sz="2000" kern="0" dirty="0" smtClean="0">
                    <a:solidFill>
                      <a:srgbClr val="C00000"/>
                    </a:solidFill>
                    <a:latin typeface="Times New Roman" pitchFamily="18" charset="0"/>
                    <a:cs typeface="Times New Roman" pitchFamily="18" charset="0"/>
                    <a:sym typeface="Wingdings" pitchFamily="2" charset="2"/>
                  </a:rPr>
                  <a:t>slow-varying</a:t>
                </a:r>
                <a:r>
                  <a:rPr lang="en-US" altLang="zh-CN" sz="2000" kern="0" dirty="0" smtClean="0">
                    <a:solidFill>
                      <a:srgbClr val="000000"/>
                    </a:solidFill>
                    <a:latin typeface="Times New Roman" pitchFamily="18" charset="0"/>
                    <a:cs typeface="Times New Roman" pitchFamily="18" charset="0"/>
                    <a:sym typeface="Wingdings" pitchFamily="2" charset="2"/>
                  </a:rPr>
                  <a:t> than path gains</a:t>
                </a:r>
              </a:p>
            </p:txBody>
          </p:sp>
        </mc:Choice>
        <mc:Fallback xmlns="">
          <p:sp>
            <p:nvSpPr>
              <p:cNvPr id="23" name="Rectangle 3"/>
              <p:cNvSpPr txBox="1">
                <a:spLocks noRot="1" noChangeAspect="1" noMove="1" noResize="1" noEditPoints="1" noAdjustHandles="1" noChangeArrowheads="1" noChangeShapeType="1" noTextEdit="1"/>
              </p:cNvSpPr>
              <p:nvPr/>
            </p:nvSpPr>
            <p:spPr bwMode="auto">
              <a:xfrm>
                <a:off x="57486" y="4268046"/>
                <a:ext cx="8915400" cy="1844040"/>
              </a:xfrm>
              <a:prstGeom prst="rect">
                <a:avLst/>
              </a:prstGeom>
              <a:blipFill rotWithShape="1">
                <a:blip r:embed="rId6"/>
                <a:stretch>
                  <a:fillRect l="-889"/>
                </a:stretch>
              </a:blipFill>
              <a:ln w="9525">
                <a:noFill/>
                <a:miter lim="800000"/>
                <a:headEnd/>
                <a:tailEnd/>
              </a:ln>
            </p:spPr>
            <p:txBody>
              <a:bodyPr/>
              <a:lstStyle/>
              <a:p>
                <a:r>
                  <a:rPr lang="zh-CN" altLang="en-US">
                    <a:noFill/>
                  </a:rPr>
                  <a:t> </a:t>
                </a:r>
              </a:p>
            </p:txBody>
          </p:sp>
        </mc:Fallback>
      </mc:AlternateContent>
      <p:sp>
        <p:nvSpPr>
          <p:cNvPr id="15"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dirty="0" smtClean="0">
                <a:latin typeface="Times New Roman" pitchFamily="18" charset="0"/>
                <a:ea typeface="宋体" pitchFamily="2" charset="-122"/>
                <a:cs typeface="Times New Roman" pitchFamily="18" charset="0"/>
              </a:rPr>
              <a:t>Angle-based codebook</a:t>
            </a:r>
            <a:endParaRPr lang="en-US" altLang="zh-CN" dirty="0">
              <a:latin typeface="Times New Roman" pitchFamily="18" charset="0"/>
              <a:ea typeface="宋体" pitchFamily="2" charset="-122"/>
              <a:cs typeface="Times New Roman"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572480379"/>
              </p:ext>
            </p:extLst>
          </p:nvPr>
        </p:nvGraphicFramePr>
        <p:xfrm>
          <a:off x="2209800" y="4187605"/>
          <a:ext cx="2946400" cy="292100"/>
        </p:xfrm>
        <a:graphic>
          <a:graphicData uri="http://schemas.openxmlformats.org/presentationml/2006/ole">
            <mc:AlternateContent xmlns:mc="http://schemas.openxmlformats.org/markup-compatibility/2006">
              <mc:Choice xmlns:v="urn:schemas-microsoft-com:vml" Requires="v">
                <p:oleObj spid="_x0000_s367253" name="Equation" r:id="rId7" imgW="2946400" imgH="292100" progId="Equation.DSMT4">
                  <p:embed/>
                </p:oleObj>
              </mc:Choice>
              <mc:Fallback>
                <p:oleObj name="Equation" r:id="rId7" imgW="2946400" imgH="292100" progId="Equation.DSMT4">
                  <p:embed/>
                  <p:pic>
                    <p:nvPicPr>
                      <p:cNvPr id="0" name="对象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187605"/>
                        <a:ext cx="2946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261314166"/>
              </p:ext>
            </p:extLst>
          </p:nvPr>
        </p:nvGraphicFramePr>
        <p:xfrm>
          <a:off x="5280026" y="4175934"/>
          <a:ext cx="889000" cy="279400"/>
        </p:xfrm>
        <a:graphic>
          <a:graphicData uri="http://schemas.openxmlformats.org/presentationml/2006/ole">
            <mc:AlternateContent xmlns:mc="http://schemas.openxmlformats.org/markup-compatibility/2006">
              <mc:Choice xmlns:v="urn:schemas-microsoft-com:vml" Requires="v">
                <p:oleObj spid="_x0000_s367254" name="Equation" r:id="rId9" imgW="888840" imgH="279360" progId="Equation.DSMT4">
                  <p:embed/>
                </p:oleObj>
              </mc:Choice>
              <mc:Fallback>
                <p:oleObj name="Equation" r:id="rId9" imgW="888840" imgH="279360" progId="Equation.DSMT4">
                  <p:embed/>
                  <p:pic>
                    <p:nvPicPr>
                      <p:cNvPr id="0" name="对象 5"/>
                      <p:cNvPicPr>
                        <a:picLocks noChangeAspect="1" noChangeArrowheads="1"/>
                      </p:cNvPicPr>
                      <p:nvPr/>
                    </p:nvPicPr>
                    <p:blipFill>
                      <a:blip r:embed="rId10"/>
                      <a:srcRect/>
                      <a:stretch>
                        <a:fillRect/>
                      </a:stretch>
                    </p:blipFill>
                    <p:spPr bwMode="auto">
                      <a:xfrm>
                        <a:off x="5280026" y="4175934"/>
                        <a:ext cx="889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582270447"/>
              </p:ext>
            </p:extLst>
          </p:nvPr>
        </p:nvGraphicFramePr>
        <p:xfrm>
          <a:off x="6304163" y="4114800"/>
          <a:ext cx="1282700" cy="369887"/>
        </p:xfrm>
        <a:graphic>
          <a:graphicData uri="http://schemas.openxmlformats.org/presentationml/2006/ole">
            <mc:AlternateContent xmlns:mc="http://schemas.openxmlformats.org/markup-compatibility/2006">
              <mc:Choice xmlns:v="urn:schemas-microsoft-com:vml" Requires="v">
                <p:oleObj spid="_x0000_s367255" name="Equation" r:id="rId11" imgW="1282680" imgH="368280" progId="Equation.DSMT4">
                  <p:embed/>
                </p:oleObj>
              </mc:Choice>
              <mc:Fallback>
                <p:oleObj name="Equation" r:id="rId11" imgW="1282680" imgH="368280" progId="Equation.DSMT4">
                  <p:embed/>
                  <p:pic>
                    <p:nvPicPr>
                      <p:cNvPr id="0" name="对象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4163" y="4114800"/>
                        <a:ext cx="1282700" cy="369887"/>
                      </a:xfrm>
                      <a:prstGeom prst="rect">
                        <a:avLst/>
                      </a:prstGeom>
                      <a:solidFill>
                        <a:srgbClr val="C2E0C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
          <p:cNvSpPr txBox="1">
            <a:spLocks noChangeArrowheads="1"/>
          </p:cNvSpPr>
          <p:nvPr/>
        </p:nvSpPr>
        <p:spPr bwMode="auto">
          <a:xfrm>
            <a:off x="809131" y="6006250"/>
            <a:ext cx="7525737" cy="400110"/>
          </a:xfrm>
          <a:prstGeom prst="rect">
            <a:avLst/>
          </a:prstGeom>
          <a:solidFill>
            <a:srgbClr val="CC0000"/>
          </a:solidFill>
          <a:ln w="9525">
            <a:noFill/>
            <a:miter lim="800000"/>
            <a:headEnd/>
            <a:tailEnd/>
          </a:ln>
          <a:effectLst>
            <a:outerShdw dist="38100" dir="2700000" algn="tl" rotWithShape="0">
              <a:srgbClr val="808080">
                <a:alpha val="39998"/>
              </a:srgbClr>
            </a:outerShdw>
          </a:effectLst>
        </p:spPr>
        <p:txBody>
          <a:bodyPr wrap="square" anchor="ctr">
            <a:spAutoFit/>
          </a:bodyPr>
          <a:lstStyle/>
          <a:p>
            <a:pPr algn="ctr"/>
            <a:r>
              <a:rPr lang="en-US" altLang="zh-CN" sz="2000" b="1" dirty="0" smtClean="0">
                <a:solidFill>
                  <a:srgbClr val="FFFFFF"/>
                </a:solidFill>
                <a:latin typeface="Times New Roman" pitchFamily="18" charset="0"/>
                <a:cs typeface="Times New Roman" pitchFamily="18" charset="0"/>
              </a:rPr>
              <a:t>codebook can be designed based on </a:t>
            </a:r>
            <a:r>
              <a:rPr lang="en-US" altLang="zh-CN" sz="2000" b="1" dirty="0" smtClean="0">
                <a:solidFill>
                  <a:srgbClr val="FFFF00"/>
                </a:solidFill>
                <a:latin typeface="Times New Roman" pitchFamily="18" charset="0"/>
                <a:cs typeface="Times New Roman" pitchFamily="18" charset="0"/>
              </a:rPr>
              <a:t>slow-varying path angles</a:t>
            </a:r>
            <a:endParaRPr lang="zh-CN" altLang="en-US" sz="2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1526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2000" y="1116000"/>
            <a:ext cx="9072000" cy="18440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Main idea</a:t>
            </a: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Analog </a:t>
            </a:r>
            <a:r>
              <a:rPr lang="en-US" altLang="zh-CN" sz="2000" kern="0" dirty="0" err="1">
                <a:solidFill>
                  <a:srgbClr val="000000"/>
                </a:solidFill>
                <a:latin typeface="Times New Roman" pitchFamily="18" charset="0"/>
                <a:cs typeface="Times New Roman" pitchFamily="18" charset="0"/>
                <a:sym typeface="Wingdings" pitchFamily="2" charset="2"/>
              </a:rPr>
              <a:t>codeword</a:t>
            </a:r>
            <a:r>
              <a:rPr lang="en-US" altLang="zh-CN" sz="2000" kern="0" dirty="0">
                <a:solidFill>
                  <a:srgbClr val="000000"/>
                </a:solidFill>
                <a:latin typeface="Times New Roman" pitchFamily="18" charset="0"/>
                <a:cs typeface="Times New Roman" pitchFamily="18" charset="0"/>
                <a:sym typeface="Wingdings" pitchFamily="2" charset="2"/>
              </a:rPr>
              <a:t>    with array gain </a:t>
            </a:r>
            <a:r>
              <a:rPr lang="en-US" altLang="zh-CN" sz="2000" kern="0" dirty="0">
                <a:solidFill>
                  <a:srgbClr val="C00000"/>
                </a:solidFill>
                <a:latin typeface="Times New Roman" pitchFamily="18" charset="0"/>
                <a:cs typeface="Times New Roman" pitchFamily="18" charset="0"/>
                <a:sym typeface="Wingdings" pitchFamily="2" charset="2"/>
              </a:rPr>
              <a:t>very close to steering </a:t>
            </a:r>
            <a:r>
              <a:rPr lang="en-US" altLang="zh-CN" sz="2000" kern="0" dirty="0" smtClean="0">
                <a:solidFill>
                  <a:srgbClr val="C00000"/>
                </a:solidFill>
                <a:latin typeface="Times New Roman" pitchFamily="18" charset="0"/>
                <a:cs typeface="Times New Roman" pitchFamily="18" charset="0"/>
                <a:sym typeface="Wingdings" pitchFamily="2" charset="2"/>
              </a:rPr>
              <a:t>vectors</a:t>
            </a:r>
            <a:endParaRPr lang="en-US" altLang="zh-CN" sz="2000" kern="0" dirty="0">
              <a:solidFill>
                <a:srgbClr val="C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a:solidFill>
                  <a:srgbClr val="000000"/>
                </a:solidFill>
                <a:latin typeface="Times New Roman" pitchFamily="18" charset="0"/>
                <a:cs typeface="Times New Roman" pitchFamily="18" charset="0"/>
                <a:sym typeface="Wingdings" pitchFamily="2" charset="2"/>
              </a:rPr>
              <a:t>Digital </a:t>
            </a:r>
            <a:r>
              <a:rPr lang="en-US" altLang="zh-CN" sz="2000" kern="0" dirty="0" err="1">
                <a:solidFill>
                  <a:srgbClr val="000000"/>
                </a:solidFill>
                <a:latin typeface="Times New Roman" pitchFamily="18" charset="0"/>
                <a:cs typeface="Times New Roman" pitchFamily="18" charset="0"/>
                <a:sym typeface="Wingdings" pitchFamily="2" charset="2"/>
              </a:rPr>
              <a:t>codewords</a:t>
            </a:r>
            <a:r>
              <a:rPr lang="en-US" altLang="zh-CN" sz="2000" kern="0" dirty="0">
                <a:solidFill>
                  <a:srgbClr val="000000"/>
                </a:solidFill>
                <a:latin typeface="Times New Roman" pitchFamily="18" charset="0"/>
                <a:cs typeface="Times New Roman" pitchFamily="18" charset="0"/>
                <a:sym typeface="Wingdings" pitchFamily="2" charset="2"/>
              </a:rPr>
              <a:t> </a:t>
            </a:r>
            <a:r>
              <a:rPr lang="en-US" altLang="zh-CN" sz="2000" kern="0" dirty="0">
                <a:solidFill>
                  <a:srgbClr val="0033CC"/>
                </a:solidFill>
                <a:latin typeface="Times New Roman" pitchFamily="18" charset="0"/>
                <a:cs typeface="Times New Roman" pitchFamily="18" charset="0"/>
                <a:sym typeface="Wingdings" pitchFamily="2" charset="2"/>
              </a:rPr>
              <a:t>linearly combine </a:t>
            </a:r>
            <a:r>
              <a:rPr lang="en-US" altLang="zh-CN" sz="2000" kern="0" dirty="0">
                <a:solidFill>
                  <a:srgbClr val="000000"/>
                </a:solidFill>
                <a:latin typeface="Times New Roman" pitchFamily="18" charset="0"/>
                <a:cs typeface="Times New Roman" pitchFamily="18" charset="0"/>
                <a:sym typeface="Wingdings" pitchFamily="2" charset="2"/>
              </a:rPr>
              <a:t>analog </a:t>
            </a:r>
            <a:r>
              <a:rPr lang="en-US" altLang="zh-CN" sz="2000" kern="0" dirty="0" err="1">
                <a:solidFill>
                  <a:srgbClr val="000000"/>
                </a:solidFill>
                <a:latin typeface="Times New Roman" pitchFamily="18" charset="0"/>
                <a:cs typeface="Times New Roman" pitchFamily="18" charset="0"/>
                <a:sym typeface="Wingdings" pitchFamily="2" charset="2"/>
              </a:rPr>
              <a:t>codewords</a:t>
            </a:r>
            <a:r>
              <a:rPr lang="en-US" altLang="zh-CN" sz="2000" kern="0" dirty="0">
                <a:solidFill>
                  <a:srgbClr val="000000"/>
                </a:solidFill>
                <a:latin typeface="Times New Roman" pitchFamily="18" charset="0"/>
                <a:cs typeface="Times New Roman" pitchFamily="18" charset="0"/>
                <a:sym typeface="Wingdings" pitchFamily="2" charset="2"/>
              </a:rPr>
              <a:t> </a:t>
            </a:r>
            <a:r>
              <a:rPr lang="en-US" altLang="zh-CN" sz="2000" kern="0" dirty="0">
                <a:solidFill>
                  <a:srgbClr val="C00000"/>
                </a:solidFill>
                <a:latin typeface="Times New Roman" pitchFamily="18" charset="0"/>
                <a:cs typeface="Times New Roman" pitchFamily="18" charset="0"/>
                <a:sym typeface="Wingdings" pitchFamily="2" charset="2"/>
              </a:rPr>
              <a:t>towards different </a:t>
            </a:r>
            <a:r>
              <a:rPr lang="en-US" altLang="zh-CN" sz="2000" kern="0" dirty="0" smtClean="0">
                <a:solidFill>
                  <a:srgbClr val="C00000"/>
                </a:solidFill>
                <a:latin typeface="Times New Roman" pitchFamily="18" charset="0"/>
                <a:cs typeface="Times New Roman" pitchFamily="18" charset="0"/>
                <a:sym typeface="Wingdings" pitchFamily="2" charset="2"/>
              </a:rPr>
              <a:t>angles</a:t>
            </a:r>
          </a:p>
          <a:p>
            <a:pPr marL="742950" lvl="1" indent="-285750" eaLnBrk="1" hangingPunct="1">
              <a:spcBef>
                <a:spcPct val="20000"/>
              </a:spcBef>
              <a:buClr>
                <a:srgbClr val="000000"/>
              </a:buClr>
              <a:buFontTx/>
              <a:buChar char="–"/>
              <a:defRPr/>
            </a:pPr>
            <a:endParaRPr lang="en-US" altLang="zh-CN" b="1" kern="0" dirty="0">
              <a:solidFill>
                <a:srgbClr val="000000"/>
              </a:solidFill>
              <a:latin typeface="Times New Roman" pitchFamily="18" charset="0"/>
              <a:cs typeface="Times New Roman" pitchFamily="18" charset="0"/>
              <a:sym typeface="Wingdings" pitchFamily="2" charset="2"/>
            </a:endParaRPr>
          </a:p>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Analog </a:t>
            </a:r>
            <a:r>
              <a:rPr lang="en-US" altLang="zh-CN" b="1" kern="0" dirty="0" err="1" smtClean="0">
                <a:solidFill>
                  <a:srgbClr val="000000"/>
                </a:solidFill>
                <a:latin typeface="Times New Roman" pitchFamily="18" charset="0"/>
                <a:cs typeface="Times New Roman" pitchFamily="18" charset="0"/>
                <a:sym typeface="Wingdings" pitchFamily="2" charset="2"/>
              </a:rPr>
              <a:t>codewords</a:t>
            </a:r>
            <a:endParaRPr lang="en-US" altLang="zh-CN" b="1" kern="0" dirty="0" smtClean="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Angle set                       ,    is the angle-domain resolution                           </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steering </a:t>
            </a:r>
            <a:r>
              <a:rPr lang="en-US" altLang="zh-CN" sz="2000" kern="0" dirty="0">
                <a:solidFill>
                  <a:srgbClr val="000000"/>
                </a:solidFill>
                <a:latin typeface="Times New Roman" pitchFamily="18" charset="0"/>
                <a:cs typeface="Times New Roman" pitchFamily="18" charset="0"/>
                <a:sym typeface="Wingdings" pitchFamily="2" charset="2"/>
              </a:rPr>
              <a:t>vector </a:t>
            </a:r>
            <a:r>
              <a:rPr lang="en-US" altLang="zh-CN" sz="2000" kern="0" dirty="0" smtClean="0">
                <a:solidFill>
                  <a:srgbClr val="000000"/>
                </a:solidFill>
                <a:latin typeface="Times New Roman" pitchFamily="18" charset="0"/>
                <a:cs typeface="Times New Roman" pitchFamily="18" charset="0"/>
                <a:sym typeface="Wingdings" pitchFamily="2" charset="2"/>
              </a:rPr>
              <a:t>grid</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array gain of</a:t>
            </a:r>
          </a:p>
          <a:p>
            <a:pPr marL="742950" lvl="1" indent="-285750" eaLnBrk="1" hangingPunct="1">
              <a:spcBef>
                <a:spcPct val="20000"/>
              </a:spcBef>
              <a:buClr>
                <a:srgbClr val="000000"/>
              </a:buClr>
              <a:buFontTx/>
              <a:buChar char="–"/>
              <a:defRPr/>
            </a:pPr>
            <a:endParaRPr lang="en-US" altLang="zh-CN" sz="2000"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The optimal problem can be described as</a:t>
            </a:r>
          </a:p>
          <a:p>
            <a:pPr marL="742950" lvl="1" indent="-285750" eaLnBrk="1" hangingPunct="1">
              <a:spcBef>
                <a:spcPct val="20000"/>
              </a:spcBef>
              <a:buClr>
                <a:srgbClr val="000000"/>
              </a:buClr>
              <a:buFontTx/>
              <a:buChar char="–"/>
              <a:defRPr/>
            </a:pPr>
            <a:endParaRPr lang="en-US" altLang="zh-CN" sz="2000" kern="0" dirty="0">
              <a:solidFill>
                <a:srgbClr val="000000"/>
              </a:solidFill>
              <a:latin typeface="Times New Roman" pitchFamily="18" charset="0"/>
              <a:cs typeface="Times New Roman" pitchFamily="18" charset="0"/>
              <a:sym typeface="Wingdings" pitchFamily="2" charset="2"/>
            </a:endParaRP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Where the elements of     with   -bit PSs  satisfies  </a:t>
            </a:r>
          </a:p>
        </p:txBody>
      </p:sp>
      <p:sp>
        <p:nvSpPr>
          <p:cNvPr id="33" name="标题 1"/>
          <p:cNvSpPr txBox="1">
            <a:spLocks/>
          </p:cNvSpPr>
          <p:nvPr/>
        </p:nvSpPr>
        <p:spPr>
          <a:xfrm>
            <a:off x="-685800" y="1124562"/>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dirty="0" smtClean="0">
                <a:latin typeface="Times New Roman" pitchFamily="18" charset="0"/>
                <a:ea typeface="宋体" pitchFamily="2" charset="-122"/>
                <a:cs typeface="Times New Roman" pitchFamily="18" charset="0"/>
              </a:rPr>
              <a:t>Angle-based codebook</a:t>
            </a:r>
            <a:endParaRPr lang="en-US" altLang="zh-CN" dirty="0">
              <a:latin typeface="Times New Roman" pitchFamily="18" charset="0"/>
              <a:ea typeface="宋体" pitchFamily="2" charset="-122"/>
              <a:cs typeface="Times New Roman"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806581777"/>
              </p:ext>
            </p:extLst>
          </p:nvPr>
        </p:nvGraphicFramePr>
        <p:xfrm>
          <a:off x="2778304" y="1599630"/>
          <a:ext cx="215900" cy="330200"/>
        </p:xfrm>
        <a:graphic>
          <a:graphicData uri="http://schemas.openxmlformats.org/presentationml/2006/ole">
            <mc:AlternateContent xmlns:mc="http://schemas.openxmlformats.org/markup-compatibility/2006">
              <mc:Choice xmlns:v="urn:schemas-microsoft-com:vml" Requires="v">
                <p:oleObj spid="_x0000_s378350" name="Equation" r:id="rId4" imgW="215640" imgH="330120" progId="Equation.DSMT4">
                  <p:embed/>
                </p:oleObj>
              </mc:Choice>
              <mc:Fallback>
                <p:oleObj name="Equation" r:id="rId4" imgW="215640" imgH="330120" progId="Equation.DSMT4">
                  <p:embed/>
                  <p:pic>
                    <p:nvPicPr>
                      <p:cNvPr id="0" name="对象 3"/>
                      <p:cNvPicPr>
                        <a:picLocks noChangeAspect="1" noChangeArrowheads="1"/>
                      </p:cNvPicPr>
                      <p:nvPr/>
                    </p:nvPicPr>
                    <p:blipFill>
                      <a:blip r:embed="rId5"/>
                      <a:srcRect/>
                      <a:stretch>
                        <a:fillRect/>
                      </a:stretch>
                    </p:blipFill>
                    <p:spPr bwMode="auto">
                      <a:xfrm>
                        <a:off x="2778304" y="1599630"/>
                        <a:ext cx="215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41458030"/>
              </p:ext>
            </p:extLst>
          </p:nvPr>
        </p:nvGraphicFramePr>
        <p:xfrm>
          <a:off x="7590100" y="1593764"/>
          <a:ext cx="838200" cy="355600"/>
        </p:xfrm>
        <a:graphic>
          <a:graphicData uri="http://schemas.openxmlformats.org/presentationml/2006/ole">
            <mc:AlternateContent xmlns:mc="http://schemas.openxmlformats.org/markup-compatibility/2006">
              <mc:Choice xmlns:v="urn:schemas-microsoft-com:vml" Requires="v">
                <p:oleObj spid="_x0000_s378351" name="Equation" r:id="rId6" imgW="838080" imgH="355320" progId="Equation.DSMT4">
                  <p:embed/>
                </p:oleObj>
              </mc:Choice>
              <mc:Fallback>
                <p:oleObj name="Equation" r:id="rId6" imgW="838080" imgH="355320" progId="Equation.DSMT4">
                  <p:embed/>
                  <p:pic>
                    <p:nvPicPr>
                      <p:cNvPr id="0" name="对象 2"/>
                      <p:cNvPicPr>
                        <a:picLocks noChangeAspect="1" noChangeArrowheads="1"/>
                      </p:cNvPicPr>
                      <p:nvPr/>
                    </p:nvPicPr>
                    <p:blipFill>
                      <a:blip r:embed="rId7"/>
                      <a:srcRect/>
                      <a:stretch>
                        <a:fillRect/>
                      </a:stretch>
                    </p:blipFill>
                    <p:spPr bwMode="auto">
                      <a:xfrm>
                        <a:off x="7590100" y="1593764"/>
                        <a:ext cx="838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4093498622"/>
              </p:ext>
            </p:extLst>
          </p:nvPr>
        </p:nvGraphicFramePr>
        <p:xfrm>
          <a:off x="1935822" y="3105539"/>
          <a:ext cx="1340778" cy="531879"/>
        </p:xfrm>
        <a:graphic>
          <a:graphicData uri="http://schemas.openxmlformats.org/presentationml/2006/ole">
            <mc:AlternateContent xmlns:mc="http://schemas.openxmlformats.org/markup-compatibility/2006">
              <mc:Choice xmlns:v="urn:schemas-microsoft-com:vml" Requires="v">
                <p:oleObj spid="_x0000_s378352" name="Equation" r:id="rId8" imgW="1536480" imgH="609480" progId="Equation.DSMT4">
                  <p:embed/>
                </p:oleObj>
              </mc:Choice>
              <mc:Fallback>
                <p:oleObj name="Equation" r:id="rId8" imgW="1536480" imgH="609480" progId="Equation.DSMT4">
                  <p:embed/>
                  <p:pic>
                    <p:nvPicPr>
                      <p:cNvPr id="0" name="对象 2"/>
                      <p:cNvPicPr>
                        <a:picLocks noChangeAspect="1" noChangeArrowheads="1"/>
                      </p:cNvPicPr>
                      <p:nvPr/>
                    </p:nvPicPr>
                    <p:blipFill>
                      <a:blip r:embed="rId9"/>
                      <a:srcRect/>
                      <a:stretch>
                        <a:fillRect/>
                      </a:stretch>
                    </p:blipFill>
                    <p:spPr bwMode="auto">
                      <a:xfrm>
                        <a:off x="1935822" y="3105539"/>
                        <a:ext cx="1340778" cy="531879"/>
                      </a:xfrm>
                      <a:prstGeom prst="rect">
                        <a:avLst/>
                      </a:prstGeom>
                      <a:noFill/>
                      <a:ln>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765192503"/>
              </p:ext>
            </p:extLst>
          </p:nvPr>
        </p:nvGraphicFramePr>
        <p:xfrm>
          <a:off x="2971800" y="3575833"/>
          <a:ext cx="1346200" cy="355600"/>
        </p:xfrm>
        <a:graphic>
          <a:graphicData uri="http://schemas.openxmlformats.org/presentationml/2006/ole">
            <mc:AlternateContent xmlns:mc="http://schemas.openxmlformats.org/markup-compatibility/2006">
              <mc:Choice xmlns:v="urn:schemas-microsoft-com:vml" Requires="v">
                <p:oleObj spid="_x0000_s378353" name="Equation" r:id="rId10" imgW="1346040" imgH="355320" progId="Equation.DSMT4">
                  <p:embed/>
                </p:oleObj>
              </mc:Choice>
              <mc:Fallback>
                <p:oleObj name="Equation" r:id="rId10" imgW="1346040" imgH="355320" progId="Equation.DSMT4">
                  <p:embed/>
                  <p:pic>
                    <p:nvPicPr>
                      <p:cNvPr id="0" name="对象 4"/>
                      <p:cNvPicPr>
                        <a:picLocks noChangeAspect="1" noChangeArrowheads="1"/>
                      </p:cNvPicPr>
                      <p:nvPr/>
                    </p:nvPicPr>
                    <p:blipFill>
                      <a:blip r:embed="rId11"/>
                      <a:srcRect/>
                      <a:stretch>
                        <a:fillRect/>
                      </a:stretch>
                    </p:blipFill>
                    <p:spPr bwMode="auto">
                      <a:xfrm>
                        <a:off x="2971800" y="3575833"/>
                        <a:ext cx="1346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01485713"/>
              </p:ext>
            </p:extLst>
          </p:nvPr>
        </p:nvGraphicFramePr>
        <p:xfrm>
          <a:off x="3333750" y="4929188"/>
          <a:ext cx="2247900" cy="431800"/>
        </p:xfrm>
        <a:graphic>
          <a:graphicData uri="http://schemas.openxmlformats.org/presentationml/2006/ole">
            <mc:AlternateContent xmlns:mc="http://schemas.openxmlformats.org/markup-compatibility/2006">
              <mc:Choice xmlns:v="urn:schemas-microsoft-com:vml" Requires="v">
                <p:oleObj spid="_x0000_s378354" name="Equation" r:id="rId12" imgW="2247840" imgH="431640" progId="Equation.DSMT4">
                  <p:embed/>
                </p:oleObj>
              </mc:Choice>
              <mc:Fallback>
                <p:oleObj name="Equation" r:id="rId12" imgW="2247840" imgH="431640" progId="Equation.DSMT4">
                  <p:embed/>
                  <p:pic>
                    <p:nvPicPr>
                      <p:cNvPr id="0" name="对象 3"/>
                      <p:cNvPicPr>
                        <a:picLocks noChangeAspect="1" noChangeArrowheads="1"/>
                      </p:cNvPicPr>
                      <p:nvPr/>
                    </p:nvPicPr>
                    <p:blipFill>
                      <a:blip r:embed="rId13"/>
                      <a:srcRect/>
                      <a:stretch>
                        <a:fillRect/>
                      </a:stretch>
                    </p:blipFill>
                    <p:spPr bwMode="auto">
                      <a:xfrm>
                        <a:off x="3333750" y="4929188"/>
                        <a:ext cx="2247900" cy="431800"/>
                      </a:xfrm>
                      <a:prstGeom prst="rect">
                        <a:avLst/>
                      </a:prstGeom>
                      <a:noFill/>
                      <a:ln>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430644548"/>
              </p:ext>
            </p:extLst>
          </p:nvPr>
        </p:nvGraphicFramePr>
        <p:xfrm>
          <a:off x="2731625" y="3910194"/>
          <a:ext cx="838200" cy="355600"/>
        </p:xfrm>
        <a:graphic>
          <a:graphicData uri="http://schemas.openxmlformats.org/presentationml/2006/ole">
            <mc:AlternateContent xmlns:mc="http://schemas.openxmlformats.org/markup-compatibility/2006">
              <mc:Choice xmlns:v="urn:schemas-microsoft-com:vml" Requires="v">
                <p:oleObj spid="_x0000_s378355" name="Equation" r:id="rId14" imgW="838080" imgH="355320" progId="Equation.DSMT4">
                  <p:embed/>
                </p:oleObj>
              </mc:Choice>
              <mc:Fallback>
                <p:oleObj name="Equation" r:id="rId14" imgW="838080" imgH="355320" progId="Equation.DSMT4">
                  <p:embed/>
                  <p:pic>
                    <p:nvPicPr>
                      <p:cNvPr id="0" name="对象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1625" y="3910194"/>
                        <a:ext cx="838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20146490"/>
              </p:ext>
            </p:extLst>
          </p:nvPr>
        </p:nvGraphicFramePr>
        <p:xfrm>
          <a:off x="3644900" y="4259314"/>
          <a:ext cx="1536700" cy="342900"/>
        </p:xfrm>
        <a:graphic>
          <a:graphicData uri="http://schemas.openxmlformats.org/presentationml/2006/ole">
            <mc:AlternateContent xmlns:mc="http://schemas.openxmlformats.org/markup-compatibility/2006">
              <mc:Choice xmlns:v="urn:schemas-microsoft-com:vml" Requires="v">
                <p:oleObj spid="_x0000_s378356" name="Equation" r:id="rId16" imgW="1536480" imgH="342720" progId="Equation.DSMT4">
                  <p:embed/>
                </p:oleObj>
              </mc:Choice>
              <mc:Fallback>
                <p:oleObj name="Equation" r:id="rId16" imgW="1536480" imgH="342720" progId="Equation.DSMT4">
                  <p:embed/>
                  <p:pic>
                    <p:nvPicPr>
                      <p:cNvPr id="0" name="对象 8"/>
                      <p:cNvPicPr>
                        <a:picLocks noChangeAspect="1" noChangeArrowheads="1"/>
                      </p:cNvPicPr>
                      <p:nvPr/>
                    </p:nvPicPr>
                    <p:blipFill>
                      <a:blip r:embed="rId17"/>
                      <a:srcRect/>
                      <a:stretch>
                        <a:fillRect/>
                      </a:stretch>
                    </p:blipFill>
                    <p:spPr bwMode="auto">
                      <a:xfrm>
                        <a:off x="3644900" y="4259314"/>
                        <a:ext cx="1536700" cy="342900"/>
                      </a:xfrm>
                      <a:prstGeom prst="rect">
                        <a:avLst/>
                      </a:prstGeom>
                      <a:noFill/>
                      <a:ln>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894706779"/>
              </p:ext>
            </p:extLst>
          </p:nvPr>
        </p:nvGraphicFramePr>
        <p:xfrm>
          <a:off x="3286762" y="5381020"/>
          <a:ext cx="177798" cy="266700"/>
        </p:xfrm>
        <a:graphic>
          <a:graphicData uri="http://schemas.openxmlformats.org/presentationml/2006/ole">
            <mc:AlternateContent xmlns:mc="http://schemas.openxmlformats.org/markup-compatibility/2006">
              <mc:Choice xmlns:v="urn:schemas-microsoft-com:vml" Requires="v">
                <p:oleObj spid="_x0000_s378357" name="Equation" r:id="rId18" imgW="152280" imgH="228600" progId="Equation.DSMT4">
                  <p:embed/>
                </p:oleObj>
              </mc:Choice>
              <mc:Fallback>
                <p:oleObj name="Equation" r:id="rId18" imgW="152280" imgH="228600" progId="Equation.DSMT4">
                  <p:embed/>
                  <p:pic>
                    <p:nvPicPr>
                      <p:cNvPr id="0" name="对象 9"/>
                      <p:cNvPicPr>
                        <a:picLocks noChangeAspect="1" noChangeArrowheads="1"/>
                      </p:cNvPicPr>
                      <p:nvPr/>
                    </p:nvPicPr>
                    <p:blipFill>
                      <a:blip r:embed="rId19"/>
                      <a:srcRect/>
                      <a:stretch>
                        <a:fillRect/>
                      </a:stretch>
                    </p:blipFill>
                    <p:spPr bwMode="auto">
                      <a:xfrm>
                        <a:off x="3286762" y="5381020"/>
                        <a:ext cx="177798" cy="266700"/>
                      </a:xfrm>
                      <a:prstGeom prst="rect">
                        <a:avLst/>
                      </a:prstGeom>
                      <a:noFill/>
                      <a:ln>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165961409"/>
              </p:ext>
            </p:extLst>
          </p:nvPr>
        </p:nvGraphicFramePr>
        <p:xfrm>
          <a:off x="2775068" y="5646475"/>
          <a:ext cx="3419475" cy="860425"/>
        </p:xfrm>
        <a:graphic>
          <a:graphicData uri="http://schemas.openxmlformats.org/presentationml/2006/ole">
            <mc:AlternateContent xmlns:mc="http://schemas.openxmlformats.org/markup-compatibility/2006">
              <mc:Choice xmlns:v="urn:schemas-microsoft-com:vml" Requires="v">
                <p:oleObj spid="_x0000_s378358" name="Equation" r:id="rId20" imgW="2933640" imgH="736560" progId="Equation.DSMT4">
                  <p:embed/>
                </p:oleObj>
              </mc:Choice>
              <mc:Fallback>
                <p:oleObj name="Equation" r:id="rId20" imgW="2933640" imgH="736560" progId="Equation.DSMT4">
                  <p:embed/>
                  <p:pic>
                    <p:nvPicPr>
                      <p:cNvPr id="0" name="对象 11"/>
                      <p:cNvPicPr>
                        <a:picLocks noChangeAspect="1" noChangeArrowheads="1"/>
                      </p:cNvPicPr>
                      <p:nvPr/>
                    </p:nvPicPr>
                    <p:blipFill>
                      <a:blip r:embed="rId21"/>
                      <a:srcRect/>
                      <a:stretch>
                        <a:fillRect/>
                      </a:stretch>
                    </p:blipFill>
                    <p:spPr bwMode="auto">
                      <a:xfrm>
                        <a:off x="2775068" y="5646475"/>
                        <a:ext cx="34194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1492346378"/>
              </p:ext>
            </p:extLst>
          </p:nvPr>
        </p:nvGraphicFramePr>
        <p:xfrm>
          <a:off x="3946525" y="5385521"/>
          <a:ext cx="250825" cy="266700"/>
        </p:xfrm>
        <a:graphic>
          <a:graphicData uri="http://schemas.openxmlformats.org/presentationml/2006/ole">
            <mc:AlternateContent xmlns:mc="http://schemas.openxmlformats.org/markup-compatibility/2006">
              <mc:Choice xmlns:v="urn:schemas-microsoft-com:vml" Requires="v">
                <p:oleObj spid="_x0000_s378359" name="Equation" r:id="rId22" imgW="215640" imgH="228600" progId="Equation.DSMT4">
                  <p:embed/>
                </p:oleObj>
              </mc:Choice>
              <mc:Fallback>
                <p:oleObj name="Equation" r:id="rId22" imgW="215640" imgH="228600" progId="Equation.DSMT4">
                  <p:embed/>
                  <p:pic>
                    <p:nvPicPr>
                      <p:cNvPr id="0" name="对象 11"/>
                      <p:cNvPicPr>
                        <a:picLocks noChangeAspect="1" noChangeArrowheads="1"/>
                      </p:cNvPicPr>
                      <p:nvPr/>
                    </p:nvPicPr>
                    <p:blipFill>
                      <a:blip r:embed="rId23"/>
                      <a:srcRect/>
                      <a:stretch>
                        <a:fillRect/>
                      </a:stretch>
                    </p:blipFill>
                    <p:spPr bwMode="auto">
                      <a:xfrm>
                        <a:off x="3946525" y="5385521"/>
                        <a:ext cx="250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530351486"/>
              </p:ext>
            </p:extLst>
          </p:nvPr>
        </p:nvGraphicFramePr>
        <p:xfrm>
          <a:off x="3429000" y="3257279"/>
          <a:ext cx="166687" cy="211137"/>
        </p:xfrm>
        <a:graphic>
          <a:graphicData uri="http://schemas.openxmlformats.org/presentationml/2006/ole">
            <mc:AlternateContent xmlns:mc="http://schemas.openxmlformats.org/markup-compatibility/2006">
              <mc:Choice xmlns:v="urn:schemas-microsoft-com:vml" Requires="v">
                <p:oleObj spid="_x0000_s378360" name="Equation" r:id="rId24" imgW="190440" imgH="241200" progId="Equation.DSMT4">
                  <p:embed/>
                </p:oleObj>
              </mc:Choice>
              <mc:Fallback>
                <p:oleObj name="Equation" r:id="rId24" imgW="190440" imgH="241200" progId="Equation.DSMT4">
                  <p:embed/>
                  <p:pic>
                    <p:nvPicPr>
                      <p:cNvPr id="0" name="对象 4"/>
                      <p:cNvPicPr>
                        <a:picLocks noChangeAspect="1" noChangeArrowheads="1"/>
                      </p:cNvPicPr>
                      <p:nvPr/>
                    </p:nvPicPr>
                    <p:blipFill>
                      <a:blip r:embed="rId25"/>
                      <a:srcRect/>
                      <a:stretch>
                        <a:fillRect/>
                      </a:stretch>
                    </p:blipFill>
                    <p:spPr bwMode="auto">
                      <a:xfrm>
                        <a:off x="3429000" y="3257279"/>
                        <a:ext cx="1666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08519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72000" y="1116000"/>
            <a:ext cx="8630920" cy="1844040"/>
          </a:xfrm>
          <a:prstGeom prst="rect">
            <a:avLst/>
          </a:prstGeom>
          <a:noFill/>
          <a:ln w="9525">
            <a:noFill/>
            <a:miter lim="800000"/>
            <a:headEnd/>
            <a:tailEnd/>
          </a:ln>
        </p:spPr>
        <p:txBody>
          <a:bodyPr/>
          <a:lstStyle/>
          <a:p>
            <a:pPr marL="342900" indent="-342900" eaLnBrk="1" hangingPunct="1">
              <a:spcBef>
                <a:spcPct val="20000"/>
              </a:spcBef>
              <a:buClr>
                <a:srgbClr val="000000"/>
              </a:buClr>
              <a:buFont typeface="Wingdings" pitchFamily="2" charset="2"/>
              <a:buChar char="l"/>
              <a:defRPr/>
            </a:pPr>
            <a:r>
              <a:rPr lang="en-US" altLang="zh-CN" b="1" kern="0" dirty="0" smtClean="0">
                <a:solidFill>
                  <a:srgbClr val="000000"/>
                </a:solidFill>
                <a:latin typeface="Times New Roman" pitchFamily="18" charset="0"/>
                <a:cs typeface="Times New Roman" pitchFamily="18" charset="0"/>
                <a:sym typeface="Wingdings" pitchFamily="2" charset="2"/>
              </a:rPr>
              <a:t>Neighbor search algorithm (NSA)</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Target: find the </a:t>
            </a:r>
            <a:r>
              <a:rPr lang="en-US" altLang="zh-CN" sz="2000" kern="0" dirty="0" smtClean="0">
                <a:solidFill>
                  <a:srgbClr val="C00000"/>
                </a:solidFill>
                <a:latin typeface="Times New Roman" pitchFamily="18" charset="0"/>
                <a:cs typeface="Times New Roman" pitchFamily="18" charset="0"/>
                <a:sym typeface="Wingdings" pitchFamily="2" charset="2"/>
              </a:rPr>
              <a:t>near-optimal</a:t>
            </a:r>
            <a:r>
              <a:rPr lang="en-US" altLang="zh-CN" sz="2000" kern="0" dirty="0" smtClean="0">
                <a:solidFill>
                  <a:srgbClr val="000000"/>
                </a:solidFill>
                <a:latin typeface="Times New Roman" pitchFamily="18" charset="0"/>
                <a:cs typeface="Times New Roman" pitchFamily="18" charset="0"/>
                <a:sym typeface="Wingdings" pitchFamily="2" charset="2"/>
              </a:rPr>
              <a:t> </a:t>
            </a:r>
            <a:r>
              <a:rPr lang="en-US" altLang="zh-CN" sz="2000" kern="0" dirty="0" err="1" smtClean="0">
                <a:solidFill>
                  <a:srgbClr val="000000"/>
                </a:solidFill>
                <a:latin typeface="Times New Roman" pitchFamily="18" charset="0"/>
                <a:cs typeface="Times New Roman" pitchFamily="18" charset="0"/>
                <a:sym typeface="Wingdings" pitchFamily="2" charset="2"/>
              </a:rPr>
              <a:t>codeword</a:t>
            </a:r>
            <a:r>
              <a:rPr lang="en-US" altLang="zh-CN" sz="2000" kern="0" dirty="0">
                <a:solidFill>
                  <a:srgbClr val="000000"/>
                </a:solidFill>
                <a:latin typeface="Times New Roman" pitchFamily="18" charset="0"/>
                <a:cs typeface="Times New Roman" pitchFamily="18" charset="0"/>
                <a:sym typeface="Wingdings" pitchFamily="2" charset="2"/>
              </a:rPr>
              <a:t> </a:t>
            </a:r>
            <a:r>
              <a:rPr lang="en-US" altLang="zh-CN" sz="2000" kern="0" dirty="0" smtClean="0">
                <a:solidFill>
                  <a:srgbClr val="000000"/>
                </a:solidFill>
                <a:latin typeface="Times New Roman" pitchFamily="18" charset="0"/>
                <a:cs typeface="Times New Roman" pitchFamily="18" charset="0"/>
                <a:sym typeface="Wingdings" pitchFamily="2" charset="2"/>
              </a:rPr>
              <a:t>towards the </a:t>
            </a:r>
            <a:r>
              <a:rPr lang="en-US" altLang="zh-CN" sz="2000" kern="0" dirty="0" smtClean="0">
                <a:solidFill>
                  <a:srgbClr val="0033CC"/>
                </a:solidFill>
                <a:latin typeface="Times New Roman" pitchFamily="18" charset="0"/>
                <a:cs typeface="Times New Roman" pitchFamily="18" charset="0"/>
                <a:sym typeface="Wingdings" pitchFamily="2" charset="2"/>
              </a:rPr>
              <a:t>target angle</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Neighbor set: </a:t>
            </a:r>
            <a:r>
              <a:rPr lang="en-US" altLang="zh-CN" sz="2000" kern="0" dirty="0" err="1" smtClean="0">
                <a:solidFill>
                  <a:srgbClr val="000000"/>
                </a:solidFill>
                <a:latin typeface="Times New Roman" pitchFamily="18" charset="0"/>
                <a:cs typeface="Times New Roman" pitchFamily="18" charset="0"/>
                <a:sym typeface="Wingdings" pitchFamily="2" charset="2"/>
              </a:rPr>
              <a:t>codewords</a:t>
            </a:r>
            <a:r>
              <a:rPr lang="en-US" altLang="zh-CN" sz="2000" kern="0" dirty="0" smtClean="0">
                <a:solidFill>
                  <a:srgbClr val="000000"/>
                </a:solidFill>
                <a:latin typeface="Times New Roman" pitchFamily="18" charset="0"/>
                <a:cs typeface="Times New Roman" pitchFamily="18" charset="0"/>
                <a:sym typeface="Wingdings" pitchFamily="2" charset="2"/>
              </a:rPr>
              <a:t> with     elements different to</a:t>
            </a:r>
          </a:p>
          <a:p>
            <a:pPr marL="742950" lvl="1"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Procedure:</a:t>
            </a:r>
          </a:p>
          <a:p>
            <a:pPr marL="1200150" lvl="2"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Generate reference array gain</a:t>
            </a:r>
          </a:p>
          <a:p>
            <a:pPr marL="1200150" lvl="2"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Randomly choose       as initial </a:t>
            </a:r>
            <a:r>
              <a:rPr lang="en-US" altLang="zh-CN" sz="2000" kern="0" dirty="0" err="1" smtClean="0">
                <a:solidFill>
                  <a:srgbClr val="000000"/>
                </a:solidFill>
                <a:latin typeface="Times New Roman" pitchFamily="18" charset="0"/>
                <a:cs typeface="Times New Roman" pitchFamily="18" charset="0"/>
                <a:sym typeface="Wingdings" pitchFamily="2" charset="2"/>
              </a:rPr>
              <a:t>codeword</a:t>
            </a:r>
            <a:r>
              <a:rPr lang="en-US" altLang="zh-CN" sz="2000" kern="0" dirty="0" smtClean="0">
                <a:solidFill>
                  <a:srgbClr val="000000"/>
                </a:solidFill>
                <a:latin typeface="Times New Roman" pitchFamily="18" charset="0"/>
                <a:cs typeface="Times New Roman" pitchFamily="18" charset="0"/>
                <a:sym typeface="Wingdings" pitchFamily="2" charset="2"/>
              </a:rPr>
              <a:t>, generate its neighbor set</a:t>
            </a:r>
          </a:p>
          <a:p>
            <a:pPr marL="1200150" lvl="2" indent="-285750" eaLnBrk="1" hangingPunct="1">
              <a:spcBef>
                <a:spcPct val="20000"/>
              </a:spcBef>
              <a:buClr>
                <a:srgbClr val="000000"/>
              </a:buClr>
              <a:buFontTx/>
              <a:buChar char="–"/>
              <a:defRPr/>
            </a:pPr>
            <a:r>
              <a:rPr lang="en-US" altLang="zh-CN" sz="2000" kern="0" dirty="0" smtClean="0">
                <a:solidFill>
                  <a:srgbClr val="000000"/>
                </a:solidFill>
                <a:latin typeface="Times New Roman" pitchFamily="18" charset="0"/>
                <a:cs typeface="Times New Roman" pitchFamily="18" charset="0"/>
                <a:sym typeface="Wingdings" pitchFamily="2" charset="2"/>
              </a:rPr>
              <a:t>Find the optimal </a:t>
            </a:r>
            <a:r>
              <a:rPr lang="en-US" altLang="zh-CN" sz="2000" kern="0" dirty="0" err="1" smtClean="0">
                <a:solidFill>
                  <a:srgbClr val="000000"/>
                </a:solidFill>
                <a:latin typeface="Times New Roman" pitchFamily="18" charset="0"/>
                <a:cs typeface="Times New Roman" pitchFamily="18" charset="0"/>
                <a:sym typeface="Wingdings" pitchFamily="2" charset="2"/>
              </a:rPr>
              <a:t>codeword</a:t>
            </a:r>
            <a:r>
              <a:rPr lang="en-US" altLang="zh-CN" sz="2000" kern="0" dirty="0" smtClean="0">
                <a:solidFill>
                  <a:srgbClr val="000000"/>
                </a:solidFill>
                <a:latin typeface="Times New Roman" pitchFamily="18" charset="0"/>
                <a:cs typeface="Times New Roman" pitchFamily="18" charset="0"/>
                <a:sym typeface="Wingdings" pitchFamily="2" charset="2"/>
              </a:rPr>
              <a:t> in        as    </a:t>
            </a:r>
          </a:p>
        </p:txBody>
      </p:sp>
      <p:sp>
        <p:nvSpPr>
          <p:cNvPr id="33" name="标题 1"/>
          <p:cNvSpPr txBox="1">
            <a:spLocks/>
          </p:cNvSpPr>
          <p:nvPr/>
        </p:nvSpPr>
        <p:spPr>
          <a:xfrm>
            <a:off x="-685800" y="1124562"/>
            <a:ext cx="8991600" cy="685800"/>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zh-CN" altLang="en-US" sz="3600" b="1" i="0" u="none" strike="noStrike" kern="0" cap="none" spc="0" normalizeH="0" baseline="0" noProof="0" dirty="0">
              <a:ln>
                <a:noFill/>
              </a:ln>
              <a:solidFill>
                <a:srgbClr val="003399"/>
              </a:solidFill>
              <a:effectLst/>
              <a:uLnTx/>
              <a:uFillTx/>
              <a:latin typeface="Times New Roman" pitchFamily="18" charset="0"/>
              <a:cs typeface="Times New Roman" pitchFamily="18" charset="0"/>
            </a:endParaRPr>
          </a:p>
        </p:txBody>
      </p:sp>
      <p:sp>
        <p:nvSpPr>
          <p:cNvPr id="7" name="Rectangle 2"/>
          <p:cNvSpPr txBox="1">
            <a:spLocks noChangeArrowheads="1"/>
          </p:cNvSpPr>
          <p:nvPr/>
        </p:nvSpPr>
        <p:spPr>
          <a:xfrm>
            <a:off x="152400" y="228600"/>
            <a:ext cx="9144000" cy="685800"/>
          </a:xfrm>
          <a:prstGeom prst="rect">
            <a:avLst/>
          </a:prstGeom>
        </p:spPr>
        <p:txBody>
          <a:bodyPr anchor="b"/>
          <a:lstStyle>
            <a:lvl1pPr algn="l" rtl="0" eaLnBrk="0" fontAlgn="base" hangingPunct="0">
              <a:lnSpc>
                <a:spcPct val="90000"/>
              </a:lnSpc>
              <a:spcBef>
                <a:spcPct val="0"/>
              </a:spcBef>
              <a:spcAft>
                <a:spcPct val="0"/>
              </a:spcAft>
              <a:defRPr sz="3600" b="1">
                <a:solidFill>
                  <a:srgbClr val="003399"/>
                </a:solidFill>
                <a:latin typeface="+mj-lt"/>
                <a:ea typeface="+mj-ea"/>
                <a:cs typeface="+mj-cs"/>
              </a:defRPr>
            </a:lvl1pPr>
            <a:lvl2pPr algn="l" rtl="0" eaLnBrk="0" fontAlgn="base" hangingPunct="0">
              <a:lnSpc>
                <a:spcPct val="90000"/>
              </a:lnSpc>
              <a:spcBef>
                <a:spcPct val="0"/>
              </a:spcBef>
              <a:spcAft>
                <a:spcPct val="0"/>
              </a:spcAft>
              <a:defRPr sz="3600" b="1">
                <a:solidFill>
                  <a:srgbClr val="003399"/>
                </a:solidFill>
                <a:latin typeface="Arial" charset="0"/>
              </a:defRPr>
            </a:lvl2pPr>
            <a:lvl3pPr algn="l" rtl="0" eaLnBrk="0" fontAlgn="base" hangingPunct="0">
              <a:lnSpc>
                <a:spcPct val="90000"/>
              </a:lnSpc>
              <a:spcBef>
                <a:spcPct val="0"/>
              </a:spcBef>
              <a:spcAft>
                <a:spcPct val="0"/>
              </a:spcAft>
              <a:defRPr sz="3600" b="1">
                <a:solidFill>
                  <a:srgbClr val="003399"/>
                </a:solidFill>
                <a:latin typeface="Arial" charset="0"/>
              </a:defRPr>
            </a:lvl3pPr>
            <a:lvl4pPr algn="l" rtl="0" eaLnBrk="0" fontAlgn="base" hangingPunct="0">
              <a:lnSpc>
                <a:spcPct val="90000"/>
              </a:lnSpc>
              <a:spcBef>
                <a:spcPct val="0"/>
              </a:spcBef>
              <a:spcAft>
                <a:spcPct val="0"/>
              </a:spcAft>
              <a:defRPr sz="3600" b="1">
                <a:solidFill>
                  <a:srgbClr val="003399"/>
                </a:solidFill>
                <a:latin typeface="Arial" charset="0"/>
              </a:defRPr>
            </a:lvl4pPr>
            <a:lvl5pPr algn="l" rtl="0" eaLnBrk="0" fontAlgn="base" hangingPunct="0">
              <a:lnSpc>
                <a:spcPct val="90000"/>
              </a:lnSpc>
              <a:spcBef>
                <a:spcPct val="0"/>
              </a:spcBef>
              <a:spcAft>
                <a:spcPct val="0"/>
              </a:spcAft>
              <a:defRPr sz="3600" b="1">
                <a:solidFill>
                  <a:srgbClr val="003399"/>
                </a:solidFill>
                <a:latin typeface="Arial" charset="0"/>
              </a:defRPr>
            </a:lvl5pPr>
            <a:lvl6pPr marL="457200" algn="l" rtl="0" fontAlgn="base">
              <a:lnSpc>
                <a:spcPct val="90000"/>
              </a:lnSpc>
              <a:spcBef>
                <a:spcPct val="0"/>
              </a:spcBef>
              <a:spcAft>
                <a:spcPct val="0"/>
              </a:spcAft>
              <a:defRPr sz="3600" b="1">
                <a:solidFill>
                  <a:srgbClr val="003399"/>
                </a:solidFill>
                <a:latin typeface="Arial" charset="0"/>
              </a:defRPr>
            </a:lvl6pPr>
            <a:lvl7pPr marL="914400" algn="l" rtl="0" fontAlgn="base">
              <a:lnSpc>
                <a:spcPct val="90000"/>
              </a:lnSpc>
              <a:spcBef>
                <a:spcPct val="0"/>
              </a:spcBef>
              <a:spcAft>
                <a:spcPct val="0"/>
              </a:spcAft>
              <a:defRPr sz="3600" b="1">
                <a:solidFill>
                  <a:srgbClr val="003399"/>
                </a:solidFill>
                <a:latin typeface="Arial" charset="0"/>
              </a:defRPr>
            </a:lvl7pPr>
            <a:lvl8pPr marL="1371600" algn="l" rtl="0" fontAlgn="base">
              <a:lnSpc>
                <a:spcPct val="90000"/>
              </a:lnSpc>
              <a:spcBef>
                <a:spcPct val="0"/>
              </a:spcBef>
              <a:spcAft>
                <a:spcPct val="0"/>
              </a:spcAft>
              <a:defRPr sz="3600" b="1">
                <a:solidFill>
                  <a:srgbClr val="003399"/>
                </a:solidFill>
                <a:latin typeface="Arial" charset="0"/>
              </a:defRPr>
            </a:lvl8pPr>
            <a:lvl9pPr marL="1828800" algn="l" rtl="0" fontAlgn="base">
              <a:lnSpc>
                <a:spcPct val="90000"/>
              </a:lnSpc>
              <a:spcBef>
                <a:spcPct val="0"/>
              </a:spcBef>
              <a:spcAft>
                <a:spcPct val="0"/>
              </a:spcAft>
              <a:defRPr sz="3600" b="1">
                <a:solidFill>
                  <a:srgbClr val="003399"/>
                </a:solidFill>
                <a:latin typeface="Arial" charset="0"/>
              </a:defRPr>
            </a:lvl9pPr>
          </a:lstStyle>
          <a:p>
            <a:pPr lvl="0">
              <a:defRPr/>
            </a:pPr>
            <a:r>
              <a:rPr lang="en-US" altLang="zh-CN" dirty="0" smtClean="0">
                <a:latin typeface="Times New Roman" pitchFamily="18" charset="0"/>
                <a:ea typeface="宋体" pitchFamily="2" charset="-122"/>
                <a:cs typeface="Times New Roman" pitchFamily="18" charset="0"/>
              </a:rPr>
              <a:t>Angle-based  codebook</a:t>
            </a:r>
            <a:endParaRPr lang="en-US" altLang="zh-CN" dirty="0">
              <a:latin typeface="Times New Roman" pitchFamily="18" charset="0"/>
              <a:ea typeface="宋体" pitchFamily="2" charset="-122"/>
              <a:cs typeface="Times New Roman"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1014663964"/>
              </p:ext>
            </p:extLst>
          </p:nvPr>
        </p:nvGraphicFramePr>
        <p:xfrm>
          <a:off x="3246120" y="3058160"/>
          <a:ext cx="304800" cy="355600"/>
        </p:xfrm>
        <a:graphic>
          <a:graphicData uri="http://schemas.openxmlformats.org/presentationml/2006/ole">
            <mc:AlternateContent xmlns:mc="http://schemas.openxmlformats.org/markup-compatibility/2006">
              <mc:Choice xmlns:v="urn:schemas-microsoft-com:vml" Requires="v">
                <p:oleObj spid="_x0000_s380095" name="Equation" r:id="rId4" imgW="304560" imgH="355320" progId="Equation.DSMT4">
                  <p:embed/>
                </p:oleObj>
              </mc:Choice>
              <mc:Fallback>
                <p:oleObj name="Equation" r:id="rId4" imgW="304560" imgH="355320" progId="Equation.DSMT4">
                  <p:embed/>
                  <p:pic>
                    <p:nvPicPr>
                      <p:cNvPr id="0" name=""/>
                      <p:cNvPicPr>
                        <a:picLocks noChangeAspect="1" noChangeArrowheads="1"/>
                      </p:cNvPicPr>
                      <p:nvPr/>
                    </p:nvPicPr>
                    <p:blipFill>
                      <a:blip r:embed="rId5"/>
                      <a:srcRect/>
                      <a:stretch>
                        <a:fillRect/>
                      </a:stretch>
                    </p:blipFill>
                    <p:spPr bwMode="auto">
                      <a:xfrm>
                        <a:off x="3246120" y="3058160"/>
                        <a:ext cx="304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95759699"/>
              </p:ext>
            </p:extLst>
          </p:nvPr>
        </p:nvGraphicFramePr>
        <p:xfrm>
          <a:off x="4417940" y="2659380"/>
          <a:ext cx="1536700" cy="342900"/>
        </p:xfrm>
        <a:graphic>
          <a:graphicData uri="http://schemas.openxmlformats.org/presentationml/2006/ole">
            <mc:AlternateContent xmlns:mc="http://schemas.openxmlformats.org/markup-compatibility/2006">
              <mc:Choice xmlns:v="urn:schemas-microsoft-com:vml" Requires="v">
                <p:oleObj spid="_x0000_s380096" name="Equation" r:id="rId6" imgW="1536480" imgH="342720" progId="Equation.DSMT4">
                  <p:embed/>
                </p:oleObj>
              </mc:Choice>
              <mc:Fallback>
                <p:oleObj name="Equation" r:id="rId6" imgW="1536480" imgH="342720" progId="Equation.DSMT4">
                  <p:embed/>
                  <p:pic>
                    <p:nvPicPr>
                      <p:cNvPr id="0" name=""/>
                      <p:cNvPicPr>
                        <a:picLocks noChangeAspect="1" noChangeArrowheads="1"/>
                      </p:cNvPicPr>
                      <p:nvPr/>
                    </p:nvPicPr>
                    <p:blipFill>
                      <a:blip r:embed="rId7"/>
                      <a:srcRect/>
                      <a:stretch>
                        <a:fillRect/>
                      </a:stretch>
                    </p:blipFill>
                    <p:spPr bwMode="auto">
                      <a:xfrm>
                        <a:off x="4417940" y="2659380"/>
                        <a:ext cx="1536700" cy="342900"/>
                      </a:xfrm>
                      <a:prstGeom prst="rect">
                        <a:avLst/>
                      </a:prstGeom>
                      <a:noFill/>
                      <a:ln>
                        <a:noFill/>
                      </a:ln>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037116622"/>
              </p:ext>
            </p:extLst>
          </p:nvPr>
        </p:nvGraphicFramePr>
        <p:xfrm>
          <a:off x="7429500" y="1628429"/>
          <a:ext cx="190500" cy="241300"/>
        </p:xfrm>
        <a:graphic>
          <a:graphicData uri="http://schemas.openxmlformats.org/presentationml/2006/ole">
            <mc:AlternateContent xmlns:mc="http://schemas.openxmlformats.org/markup-compatibility/2006">
              <mc:Choice xmlns:v="urn:schemas-microsoft-com:vml" Requires="v">
                <p:oleObj spid="_x0000_s380097" name="Equation" r:id="rId8" imgW="190440" imgH="241200" progId="Equation.DSMT4">
                  <p:embed/>
                </p:oleObj>
              </mc:Choice>
              <mc:Fallback>
                <p:oleObj name="Equation" r:id="rId8" imgW="190440" imgH="241200" progId="Equation.DSMT4">
                  <p:embed/>
                  <p:pic>
                    <p:nvPicPr>
                      <p:cNvPr id="0" name="对象 5"/>
                      <p:cNvPicPr>
                        <a:picLocks noChangeAspect="1" noChangeArrowheads="1"/>
                      </p:cNvPicPr>
                      <p:nvPr/>
                    </p:nvPicPr>
                    <p:blipFill>
                      <a:blip r:embed="rId9"/>
                      <a:srcRect/>
                      <a:stretch>
                        <a:fillRect/>
                      </a:stretch>
                    </p:blipFill>
                    <p:spPr bwMode="auto">
                      <a:xfrm>
                        <a:off x="7429500" y="1628429"/>
                        <a:ext cx="1905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563358252"/>
              </p:ext>
            </p:extLst>
          </p:nvPr>
        </p:nvGraphicFramePr>
        <p:xfrm>
          <a:off x="4002113" y="2000949"/>
          <a:ext cx="241300" cy="228600"/>
        </p:xfrm>
        <a:graphic>
          <a:graphicData uri="http://schemas.openxmlformats.org/presentationml/2006/ole">
            <mc:AlternateContent xmlns:mc="http://schemas.openxmlformats.org/markup-compatibility/2006">
              <mc:Choice xmlns:v="urn:schemas-microsoft-com:vml" Requires="v">
                <p:oleObj spid="_x0000_s380098" name="Equation" r:id="rId10" imgW="241200" imgH="228600" progId="Equation.DSMT4">
                  <p:embed/>
                </p:oleObj>
              </mc:Choice>
              <mc:Fallback>
                <p:oleObj name="Equation" r:id="rId10" imgW="241200" imgH="228600" progId="Equation.DSMT4">
                  <p:embed/>
                  <p:pic>
                    <p:nvPicPr>
                      <p:cNvPr id="0" name="对象 1"/>
                      <p:cNvPicPr>
                        <a:picLocks noChangeAspect="1" noChangeArrowheads="1"/>
                      </p:cNvPicPr>
                      <p:nvPr/>
                    </p:nvPicPr>
                    <p:blipFill>
                      <a:blip r:embed="rId11"/>
                      <a:srcRect/>
                      <a:stretch>
                        <a:fillRect/>
                      </a:stretch>
                    </p:blipFill>
                    <p:spPr bwMode="auto">
                      <a:xfrm>
                        <a:off x="4002113" y="2000949"/>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607144348"/>
              </p:ext>
            </p:extLst>
          </p:nvPr>
        </p:nvGraphicFramePr>
        <p:xfrm>
          <a:off x="6460671" y="2007689"/>
          <a:ext cx="152400" cy="228600"/>
        </p:xfrm>
        <a:graphic>
          <a:graphicData uri="http://schemas.openxmlformats.org/presentationml/2006/ole">
            <mc:AlternateContent xmlns:mc="http://schemas.openxmlformats.org/markup-compatibility/2006">
              <mc:Choice xmlns:v="urn:schemas-microsoft-com:vml" Requires="v">
                <p:oleObj spid="_x0000_s380099" name="Equation" r:id="rId12" imgW="152280" imgH="228600" progId="Equation.DSMT4">
                  <p:embed/>
                </p:oleObj>
              </mc:Choice>
              <mc:Fallback>
                <p:oleObj name="Equation" r:id="rId12" imgW="152280" imgH="228600" progId="Equation.DSMT4">
                  <p:embed/>
                  <p:pic>
                    <p:nvPicPr>
                      <p:cNvPr id="0" name="对象 14"/>
                      <p:cNvPicPr>
                        <a:picLocks noChangeAspect="1" noChangeArrowheads="1"/>
                      </p:cNvPicPr>
                      <p:nvPr/>
                    </p:nvPicPr>
                    <p:blipFill>
                      <a:blip r:embed="rId13"/>
                      <a:srcRect/>
                      <a:stretch>
                        <a:fillRect/>
                      </a:stretch>
                    </p:blipFill>
                    <p:spPr bwMode="auto">
                      <a:xfrm>
                        <a:off x="6460671" y="2007689"/>
                        <a:ext cx="152400" cy="228600"/>
                      </a:xfrm>
                      <a:prstGeom prst="rect">
                        <a:avLst/>
                      </a:prstGeom>
                      <a:noFill/>
                      <a:ln>
                        <a:noFill/>
                      </a:ln>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36549060"/>
              </p:ext>
            </p:extLst>
          </p:nvPr>
        </p:nvGraphicFramePr>
        <p:xfrm>
          <a:off x="8230480" y="3068320"/>
          <a:ext cx="431800" cy="355600"/>
        </p:xfrm>
        <a:graphic>
          <a:graphicData uri="http://schemas.openxmlformats.org/presentationml/2006/ole">
            <mc:AlternateContent xmlns:mc="http://schemas.openxmlformats.org/markup-compatibility/2006">
              <mc:Choice xmlns:v="urn:schemas-microsoft-com:vml" Requires="v">
                <p:oleObj spid="_x0000_s380100" name="Equation" r:id="rId14" imgW="431640" imgH="355320" progId="Equation.DSMT4">
                  <p:embed/>
                </p:oleObj>
              </mc:Choice>
              <mc:Fallback>
                <p:oleObj name="Equation" r:id="rId14" imgW="431640" imgH="355320" progId="Equation.DSMT4">
                  <p:embed/>
                  <p:pic>
                    <p:nvPicPr>
                      <p:cNvPr id="0" name="对象 10"/>
                      <p:cNvPicPr>
                        <a:picLocks noChangeAspect="1" noChangeArrowheads="1"/>
                      </p:cNvPicPr>
                      <p:nvPr/>
                    </p:nvPicPr>
                    <p:blipFill>
                      <a:blip r:embed="rId15"/>
                      <a:srcRect/>
                      <a:stretch>
                        <a:fillRect/>
                      </a:stretch>
                    </p:blipFill>
                    <p:spPr bwMode="auto">
                      <a:xfrm>
                        <a:off x="8230480" y="3068320"/>
                        <a:ext cx="431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3557408275"/>
              </p:ext>
            </p:extLst>
          </p:nvPr>
        </p:nvGraphicFramePr>
        <p:xfrm>
          <a:off x="4387460" y="3417425"/>
          <a:ext cx="431800" cy="355600"/>
        </p:xfrm>
        <a:graphic>
          <a:graphicData uri="http://schemas.openxmlformats.org/presentationml/2006/ole">
            <mc:AlternateContent xmlns:mc="http://schemas.openxmlformats.org/markup-compatibility/2006">
              <mc:Choice xmlns:v="urn:schemas-microsoft-com:vml" Requires="v">
                <p:oleObj spid="_x0000_s380101" name="Equation" r:id="rId16" imgW="431640" imgH="355320" progId="Equation.DSMT4">
                  <p:embed/>
                </p:oleObj>
              </mc:Choice>
              <mc:Fallback>
                <p:oleObj name="Equation" r:id="rId16" imgW="431640" imgH="355320" progId="Equation.DSMT4">
                  <p:embed/>
                  <p:pic>
                    <p:nvPicPr>
                      <p:cNvPr id="0" name="对象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87460" y="3417425"/>
                        <a:ext cx="431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对象 20"/>
          <p:cNvGraphicFramePr>
            <a:graphicFrameLocks noChangeAspect="1"/>
          </p:cNvGraphicFramePr>
          <p:nvPr>
            <p:extLst>
              <p:ext uri="{D42A27DB-BD31-4B8C-83A1-F6EECF244321}">
                <p14:modId xmlns:p14="http://schemas.microsoft.com/office/powerpoint/2010/main" val="2602240130"/>
              </p:ext>
            </p:extLst>
          </p:nvPr>
        </p:nvGraphicFramePr>
        <p:xfrm>
          <a:off x="5199925" y="3375950"/>
          <a:ext cx="2755900" cy="571500"/>
        </p:xfrm>
        <a:graphic>
          <a:graphicData uri="http://schemas.openxmlformats.org/presentationml/2006/ole">
            <mc:AlternateContent xmlns:mc="http://schemas.openxmlformats.org/markup-compatibility/2006">
              <mc:Choice xmlns:v="urn:schemas-microsoft-com:vml" Requires="v">
                <p:oleObj spid="_x0000_s380102" name="Equation" r:id="rId18" imgW="2755800" imgH="571320" progId="Equation.DSMT4">
                  <p:embed/>
                </p:oleObj>
              </mc:Choice>
              <mc:Fallback>
                <p:oleObj name="Equation" r:id="rId18" imgW="2755800" imgH="571320" progId="Equation.DSMT4">
                  <p:embed/>
                  <p:pic>
                    <p:nvPicPr>
                      <p:cNvPr id="0" name="对象 8"/>
                      <p:cNvPicPr>
                        <a:picLocks noChangeAspect="1" noChangeArrowheads="1"/>
                      </p:cNvPicPr>
                      <p:nvPr/>
                    </p:nvPicPr>
                    <p:blipFill>
                      <a:blip r:embed="rId19"/>
                      <a:srcRect/>
                      <a:stretch>
                        <a:fillRect/>
                      </a:stretch>
                    </p:blipFill>
                    <p:spPr bwMode="auto">
                      <a:xfrm>
                        <a:off x="5199925" y="3375950"/>
                        <a:ext cx="27559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190087460"/>
              </p:ext>
            </p:extLst>
          </p:nvPr>
        </p:nvGraphicFramePr>
        <p:xfrm>
          <a:off x="2438400" y="3886200"/>
          <a:ext cx="4343400" cy="2601258"/>
        </p:xfrm>
        <a:graphic>
          <a:graphicData uri="http://schemas.openxmlformats.org/presentationml/2006/ole">
            <mc:AlternateContent xmlns:mc="http://schemas.openxmlformats.org/markup-compatibility/2006">
              <mc:Choice xmlns:v="urn:schemas-microsoft-com:vml" Requires="v">
                <p:oleObj spid="_x0000_s380103" name="Visio" r:id="rId20" imgW="3808658" imgH="2098656" progId="Visio.Drawing.11">
                  <p:embed/>
                </p:oleObj>
              </mc:Choice>
              <mc:Fallback>
                <p:oleObj name="Visio" r:id="rId20" imgW="3808658" imgH="2098656" progId="Visio.Drawing.11">
                  <p:embed/>
                  <p:pic>
                    <p:nvPicPr>
                      <p:cNvPr id="0" name="对象 8"/>
                      <p:cNvPicPr>
                        <a:picLocks noChangeAspect="1" noChangeArrowheads="1"/>
                      </p:cNvPicPr>
                      <p:nvPr/>
                    </p:nvPicPr>
                    <p:blipFill>
                      <a:blip r:embed="rId21"/>
                      <a:srcRect/>
                      <a:stretch>
                        <a:fillRect/>
                      </a:stretch>
                    </p:blipFill>
                    <p:spPr bwMode="auto">
                      <a:xfrm>
                        <a:off x="2438400" y="3886200"/>
                        <a:ext cx="4343400" cy="26012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94619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P_template1">
  <a:themeElements>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SIP_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spPr>
      <a:bodyPr/>
      <a:lstStyle/>
    </a:lnDef>
  </a:objectDefaults>
  <a:extraClrSchemeLst>
    <a:extraClrScheme>
      <a:clrScheme name="CSIP_template1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SIP_template1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SIP_template1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SIP_template1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Designs\CSIP_template1.pot</Template>
  <TotalTime>83403</TotalTime>
  <Words>2640</Words>
  <Application>Microsoft Office PowerPoint</Application>
  <PresentationFormat>全屏显示(4:3)</PresentationFormat>
  <Paragraphs>261</Paragraphs>
  <Slides>21</Slides>
  <Notes>21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24" baseType="lpstr">
      <vt:lpstr>CSIP_template1</vt:lpstr>
      <vt:lpstr>Visio</vt:lpstr>
      <vt:lpstr>Equation</vt:lpstr>
      <vt:lpstr>Angle-Based Codebook for Low-Resolution Hybrid Precoding in Millimeter-Wave Massive MIMO Systems</vt:lpstr>
      <vt:lpstr>Contents</vt:lpstr>
      <vt:lpstr>PowerPoint 演示文稿</vt:lpstr>
      <vt:lpstr>PowerPoint 演示文稿</vt:lpstr>
      <vt:lpstr>PowerPoint 演示文稿</vt:lpstr>
      <vt:lpstr>Contents</vt:lpstr>
      <vt:lpstr>PowerPoint 演示文稿</vt:lpstr>
      <vt:lpstr>PowerPoint 演示文稿</vt:lpstr>
      <vt:lpstr>PowerPoint 演示文稿</vt:lpstr>
      <vt:lpstr>PowerPoint 演示文稿</vt:lpstr>
      <vt:lpstr>PowerPoint 演示文稿</vt:lpstr>
      <vt:lpstr>PowerPoint 演示文稿</vt:lpstr>
      <vt:lpstr>Contents</vt:lpstr>
      <vt:lpstr>PowerPoint 演示文稿</vt:lpstr>
      <vt:lpstr>Contents</vt:lpstr>
      <vt:lpstr>PowerPoint 演示文稿</vt:lpstr>
      <vt:lpstr>PowerPoint 演示文稿</vt:lpstr>
      <vt:lpstr>PowerPoint 演示文稿</vt:lpstr>
      <vt:lpstr>Contents</vt:lpstr>
      <vt:lpstr>PowerPoint 演示文稿</vt:lpstr>
      <vt:lpstr>PowerPoint 演示文稿</vt:lpstr>
    </vt:vector>
  </TitlesOfParts>
  <Company>ECE-GATech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LDPC codes based on cyclotomic cosets</dc:title>
  <dc:creator>wave1</dc:creator>
  <cp:lastModifiedBy>Chen Qian</cp:lastModifiedBy>
  <cp:revision>2916</cp:revision>
  <cp:lastPrinted>2017-03-02T14:16:22Z</cp:lastPrinted>
  <dcterms:created xsi:type="dcterms:W3CDTF">2003-09-07T20:27:20Z</dcterms:created>
  <dcterms:modified xsi:type="dcterms:W3CDTF">2018-04-23T10:56:22Z</dcterms:modified>
</cp:coreProperties>
</file>